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91" d="100"/>
          <a:sy n="91" d="100"/>
        </p:scale>
        <p:origin x="2814" y="-12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ko-KR" altLang="en-US"/>
              <a:t>마스터 제목 스타일 편집</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ko-KR" altLang="en-US"/>
              <a:t>클릭하여 마스터 부제목 스타일 편집</a:t>
            </a:r>
            <a:endParaRPr lang="en-US" dirty="0"/>
          </a:p>
        </p:txBody>
      </p:sp>
      <p:sp>
        <p:nvSpPr>
          <p:cNvPr id="4" name="Date Placeholder 3"/>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1942584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3690722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ko-KR" altLang="en-US"/>
              <a:t>마스터 제목 스타일 편집</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ko-KR" altLang="en-US"/>
              <a:t>마스터 텍스트 스타일 편집</a:t>
            </a:r>
          </a:p>
        </p:txBody>
      </p:sp>
      <p:sp>
        <p:nvSpPr>
          <p:cNvPr id="4" name="Date Placeholder 3"/>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3237383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Date Placeholder 4"/>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4003931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ko-KR" altLang="en-US"/>
              <a:t>마스터 제목 스타일 편집</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ko-KR" altLang="en-US"/>
              <a:t>마스터 텍스트 스타일 편집</a:t>
            </a:r>
          </a:p>
        </p:txBody>
      </p:sp>
      <p:sp>
        <p:nvSpPr>
          <p:cNvPr id="4" name="Content Placeholder 3"/>
          <p:cNvSpPr>
            <a:spLocks noGrp="1"/>
          </p:cNvSpPr>
          <p:nvPr>
            <p:ph sz="half" idx="2"/>
          </p:nvPr>
        </p:nvSpPr>
        <p:spPr>
          <a:xfrm>
            <a:off x="472381" y="3340100"/>
            <a:ext cx="2901255" cy="4912784"/>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ko-KR" altLang="en-US"/>
              <a:t>마스터 텍스트 스타일 편집</a:t>
            </a:r>
          </a:p>
        </p:txBody>
      </p:sp>
      <p:sp>
        <p:nvSpPr>
          <p:cNvPr id="6" name="Content Placeholder 5"/>
          <p:cNvSpPr>
            <a:spLocks noGrp="1"/>
          </p:cNvSpPr>
          <p:nvPr>
            <p:ph sz="quarter" idx="4"/>
          </p:nvPr>
        </p:nvSpPr>
        <p:spPr>
          <a:xfrm>
            <a:off x="3471863" y="3340100"/>
            <a:ext cx="2915543" cy="4912784"/>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7" name="Date Placeholder 6"/>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8" name="Footer Placeholder 7"/>
          <p:cNvSpPr>
            <a:spLocks noGrp="1"/>
          </p:cNvSpPr>
          <p:nvPr>
            <p:ph type="ftr" sz="quarter" idx="11"/>
          </p:nvPr>
        </p:nvSpPr>
        <p:spPr/>
        <p:txBody>
          <a:bodyPr/>
          <a:lstStyle/>
          <a:p>
            <a:endParaRPr lang="ko-KR" altLang="en-US"/>
          </a:p>
        </p:txBody>
      </p:sp>
      <p:sp>
        <p:nvSpPr>
          <p:cNvPr id="9" name="Slide Number Placeholder 8"/>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3852888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Date Placeholder 2"/>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4" name="Footer Placeholder 3"/>
          <p:cNvSpPr>
            <a:spLocks noGrp="1"/>
          </p:cNvSpPr>
          <p:nvPr>
            <p:ph type="ftr" sz="quarter" idx="11"/>
          </p:nvPr>
        </p:nvSpPr>
        <p:spPr/>
        <p:txBody>
          <a:bodyPr/>
          <a:lstStyle/>
          <a:p>
            <a:endParaRPr lang="ko-KR" altLang="en-US"/>
          </a:p>
        </p:txBody>
      </p:sp>
      <p:sp>
        <p:nvSpPr>
          <p:cNvPr id="5" name="Slide Number Placeholder 4"/>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44075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3" name="Footer Placeholder 2"/>
          <p:cNvSpPr>
            <a:spLocks noGrp="1"/>
          </p:cNvSpPr>
          <p:nvPr>
            <p:ph type="ftr" sz="quarter" idx="11"/>
          </p:nvPr>
        </p:nvSpPr>
        <p:spPr/>
        <p:txBody>
          <a:bodyPr/>
          <a:lstStyle/>
          <a:p>
            <a:endParaRPr lang="ko-KR" altLang="en-US"/>
          </a:p>
        </p:txBody>
      </p:sp>
      <p:sp>
        <p:nvSpPr>
          <p:cNvPr id="4" name="Slide Number Placeholder 3"/>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236862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ko-KR" altLang="en-US"/>
              <a:t>마스터 제목 스타일 편집</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2795062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ko-KR" altLang="en-US"/>
              <a:t>마스터 제목 스타일 편집</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ko-KR" altLang="en-US"/>
              <a:t>그림을 추가하려면 아이콘을 클릭하십시오</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ko-KR" altLang="en-US"/>
              <a:t>마스터 텍스트 스타일 편집</a:t>
            </a:r>
          </a:p>
        </p:txBody>
      </p:sp>
      <p:sp>
        <p:nvSpPr>
          <p:cNvPr id="5" name="Date Placeholder 4"/>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6" name="Footer Placeholder 5"/>
          <p:cNvSpPr>
            <a:spLocks noGrp="1"/>
          </p:cNvSpPr>
          <p:nvPr>
            <p:ph type="ftr" sz="quarter" idx="11"/>
          </p:nvPr>
        </p:nvSpPr>
        <p:spPr/>
        <p:txBody>
          <a:bodyPr/>
          <a:lstStyle/>
          <a:p>
            <a:endParaRPr lang="ko-KR" altLang="en-US"/>
          </a:p>
        </p:txBody>
      </p:sp>
      <p:sp>
        <p:nvSpPr>
          <p:cNvPr id="7" name="Slide Number Placeholder 6"/>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3531075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3616470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ko-KR" altLang="en-US"/>
              <a:t>마스터 제목 스타일 편집</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10"/>
          </p:nvPr>
        </p:nvSpPr>
        <p:spPr/>
        <p:txBody>
          <a:bodyPr/>
          <a:lstStyle/>
          <a:p>
            <a:fld id="{37BF3578-C076-45F0-BE05-7A3923DFF38C}" type="datetimeFigureOut">
              <a:rPr lang="ko-KR" altLang="en-US" smtClean="0"/>
              <a:t>2025-05-13</a:t>
            </a:fld>
            <a:endParaRPr lang="ko-KR" altLang="en-US"/>
          </a:p>
        </p:txBody>
      </p:sp>
      <p:sp>
        <p:nvSpPr>
          <p:cNvPr id="5" name="Footer Placeholder 4"/>
          <p:cNvSpPr>
            <a:spLocks noGrp="1"/>
          </p:cNvSpPr>
          <p:nvPr>
            <p:ph type="ftr" sz="quarter" idx="11"/>
          </p:nvPr>
        </p:nvSpPr>
        <p:spPr/>
        <p:txBody>
          <a:bodyPr/>
          <a:lstStyle/>
          <a:p>
            <a:endParaRPr lang="ko-KR" altLang="en-US"/>
          </a:p>
        </p:txBody>
      </p:sp>
      <p:sp>
        <p:nvSpPr>
          <p:cNvPr id="6" name="Slide Number Placeholder 5"/>
          <p:cNvSpPr>
            <a:spLocks noGrp="1"/>
          </p:cNvSpPr>
          <p:nvPr>
            <p:ph type="sldNum" sz="quarter" idx="12"/>
          </p:nvPr>
        </p:nvSpPr>
        <p:spPr/>
        <p:txBody>
          <a:body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167209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ko-KR" altLang="en-US"/>
              <a:t>마스터 제목 스타일 편집</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7BF3578-C076-45F0-BE05-7A3923DFF38C}" type="datetimeFigureOut">
              <a:rPr lang="ko-KR" altLang="en-US" smtClean="0"/>
              <a:t>2025-05-13</a:t>
            </a:fld>
            <a:endParaRPr lang="ko-KR" alt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ko-KR" alt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49CE45B1-2665-4B84-B11B-FBB3E1F0DFA9}" type="slidenum">
              <a:rPr lang="ko-KR" altLang="en-US" smtClean="0"/>
              <a:t>‹#›</a:t>
            </a:fld>
            <a:endParaRPr lang="ko-KR" altLang="en-US"/>
          </a:p>
        </p:txBody>
      </p:sp>
    </p:spTree>
    <p:extLst>
      <p:ext uri="{BB962C8B-B14F-4D97-AF65-F5344CB8AC3E}">
        <p14:creationId xmlns:p14="http://schemas.microsoft.com/office/powerpoint/2010/main" val="986110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1"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1"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1"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1"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1"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1" hangingPunct="1">
        <a:defRPr sz="1350" kern="1200">
          <a:solidFill>
            <a:schemeClr val="tx1"/>
          </a:solidFill>
          <a:latin typeface="+mn-lt"/>
          <a:ea typeface="+mn-ea"/>
          <a:cs typeface="+mn-cs"/>
        </a:defRPr>
      </a:lvl1pPr>
      <a:lvl2pPr marL="342900" algn="l" defTabSz="685800" rtl="0" eaLnBrk="1" latinLnBrk="1" hangingPunct="1">
        <a:defRPr sz="1350" kern="1200">
          <a:solidFill>
            <a:schemeClr val="tx1"/>
          </a:solidFill>
          <a:latin typeface="+mn-lt"/>
          <a:ea typeface="+mn-ea"/>
          <a:cs typeface="+mn-cs"/>
        </a:defRPr>
      </a:lvl2pPr>
      <a:lvl3pPr marL="685800" algn="l" defTabSz="685800" rtl="0" eaLnBrk="1" latinLnBrk="1" hangingPunct="1">
        <a:defRPr sz="1350" kern="1200">
          <a:solidFill>
            <a:schemeClr val="tx1"/>
          </a:solidFill>
          <a:latin typeface="+mn-lt"/>
          <a:ea typeface="+mn-ea"/>
          <a:cs typeface="+mn-cs"/>
        </a:defRPr>
      </a:lvl3pPr>
      <a:lvl4pPr marL="1028700" algn="l" defTabSz="685800" rtl="0" eaLnBrk="1" latinLnBrk="1" hangingPunct="1">
        <a:defRPr sz="1350" kern="1200">
          <a:solidFill>
            <a:schemeClr val="tx1"/>
          </a:solidFill>
          <a:latin typeface="+mn-lt"/>
          <a:ea typeface="+mn-ea"/>
          <a:cs typeface="+mn-cs"/>
        </a:defRPr>
      </a:lvl4pPr>
      <a:lvl5pPr marL="1371600" algn="l" defTabSz="685800" rtl="0" eaLnBrk="1" latinLnBrk="1" hangingPunct="1">
        <a:defRPr sz="1350" kern="1200">
          <a:solidFill>
            <a:schemeClr val="tx1"/>
          </a:solidFill>
          <a:latin typeface="+mn-lt"/>
          <a:ea typeface="+mn-ea"/>
          <a:cs typeface="+mn-cs"/>
        </a:defRPr>
      </a:lvl5pPr>
      <a:lvl6pPr marL="1714500" algn="l" defTabSz="685800" rtl="0" eaLnBrk="1" latinLnBrk="1" hangingPunct="1">
        <a:defRPr sz="1350" kern="1200">
          <a:solidFill>
            <a:schemeClr val="tx1"/>
          </a:solidFill>
          <a:latin typeface="+mn-lt"/>
          <a:ea typeface="+mn-ea"/>
          <a:cs typeface="+mn-cs"/>
        </a:defRPr>
      </a:lvl6pPr>
      <a:lvl7pPr marL="2057400" algn="l" defTabSz="685800" rtl="0" eaLnBrk="1" latinLnBrk="1" hangingPunct="1">
        <a:defRPr sz="1350" kern="1200">
          <a:solidFill>
            <a:schemeClr val="tx1"/>
          </a:solidFill>
          <a:latin typeface="+mn-lt"/>
          <a:ea typeface="+mn-ea"/>
          <a:cs typeface="+mn-cs"/>
        </a:defRPr>
      </a:lvl7pPr>
      <a:lvl8pPr marL="2400300" algn="l" defTabSz="685800" rtl="0" eaLnBrk="1" latinLnBrk="1" hangingPunct="1">
        <a:defRPr sz="1350" kern="1200">
          <a:solidFill>
            <a:schemeClr val="tx1"/>
          </a:solidFill>
          <a:latin typeface="+mn-lt"/>
          <a:ea typeface="+mn-ea"/>
          <a:cs typeface="+mn-cs"/>
        </a:defRPr>
      </a:lvl8pPr>
      <a:lvl9pPr marL="2743200" algn="l" defTabSz="685800" rtl="0" eaLnBrk="1" latinLnBrk="1"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표 3">
            <a:extLst>
              <a:ext uri="{FF2B5EF4-FFF2-40B4-BE49-F238E27FC236}">
                <a16:creationId xmlns:a16="http://schemas.microsoft.com/office/drawing/2014/main" xmlns="" id="{7DFEB35A-6AF9-4ECB-B181-EA690D8192BE}"/>
              </a:ext>
            </a:extLst>
          </p:cNvPr>
          <p:cNvGraphicFramePr>
            <a:graphicFrameLocks noGrp="1"/>
          </p:cNvGraphicFramePr>
          <p:nvPr>
            <p:extLst>
              <p:ext uri="{D42A27DB-BD31-4B8C-83A1-F6EECF244321}">
                <p14:modId xmlns:p14="http://schemas.microsoft.com/office/powerpoint/2010/main" val="3033100519"/>
              </p:ext>
            </p:extLst>
          </p:nvPr>
        </p:nvGraphicFramePr>
        <p:xfrm>
          <a:off x="156116" y="1606739"/>
          <a:ext cx="6601524" cy="1458430"/>
        </p:xfrm>
        <a:graphic>
          <a:graphicData uri="http://schemas.openxmlformats.org/drawingml/2006/table">
            <a:tbl>
              <a:tblPr firstRow="1" bandRow="1">
                <a:tableStyleId>{5C22544A-7EE6-4342-B048-85BDC9FD1C3A}</a:tableStyleId>
              </a:tblPr>
              <a:tblGrid>
                <a:gridCol w="1363591">
                  <a:extLst>
                    <a:ext uri="{9D8B030D-6E8A-4147-A177-3AD203B41FA5}">
                      <a16:colId xmlns:a16="http://schemas.microsoft.com/office/drawing/2014/main" xmlns="" val="2479671214"/>
                    </a:ext>
                  </a:extLst>
                </a:gridCol>
                <a:gridCol w="1937171">
                  <a:extLst>
                    <a:ext uri="{9D8B030D-6E8A-4147-A177-3AD203B41FA5}">
                      <a16:colId xmlns:a16="http://schemas.microsoft.com/office/drawing/2014/main" xmlns="" val="933093952"/>
                    </a:ext>
                  </a:extLst>
                </a:gridCol>
                <a:gridCol w="1650381">
                  <a:extLst>
                    <a:ext uri="{9D8B030D-6E8A-4147-A177-3AD203B41FA5}">
                      <a16:colId xmlns:a16="http://schemas.microsoft.com/office/drawing/2014/main" xmlns="" val="541117641"/>
                    </a:ext>
                  </a:extLst>
                </a:gridCol>
                <a:gridCol w="1650381">
                  <a:extLst>
                    <a:ext uri="{9D8B030D-6E8A-4147-A177-3AD203B41FA5}">
                      <a16:colId xmlns:a16="http://schemas.microsoft.com/office/drawing/2014/main" xmlns="" val="3240866439"/>
                    </a:ext>
                  </a:extLst>
                </a:gridCol>
              </a:tblGrid>
              <a:tr h="291686">
                <a:tc>
                  <a:txBody>
                    <a:bodyPr/>
                    <a:lstStyle/>
                    <a:p>
                      <a:pPr algn="l" latinLnBrk="1"/>
                      <a:r>
                        <a:rPr lang="en-US" altLang="ko-KR" sz="1000" b="1" dirty="0">
                          <a:solidFill>
                            <a:schemeClr val="tx1"/>
                          </a:solidFill>
                          <a:latin typeface="+mn-lt"/>
                          <a:ea typeface="+mn-ea"/>
                        </a:rPr>
                        <a:t>College/Department</a:t>
                      </a: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685800" rtl="0" eaLnBrk="1" fontAlgn="auto" latinLnBrk="1" hangingPunct="1">
                        <a:lnSpc>
                          <a:spcPct val="100000"/>
                        </a:lnSpc>
                        <a:spcBef>
                          <a:spcPts val="0"/>
                        </a:spcBef>
                        <a:spcAft>
                          <a:spcPts val="0"/>
                        </a:spcAft>
                        <a:buClrTx/>
                        <a:buSzTx/>
                        <a:buFontTx/>
                        <a:buNone/>
                        <a:tabLst/>
                        <a:defRPr/>
                      </a:pPr>
                      <a:r>
                        <a:rPr lang="en-US" altLang="ko-KR" sz="1000" b="1" dirty="0">
                          <a:solidFill>
                            <a:schemeClr val="tx1"/>
                          </a:solidFill>
                          <a:latin typeface="+mn-lt"/>
                          <a:ea typeface="+mn-ea"/>
                        </a:rPr>
                        <a:t>Expected </a:t>
                      </a:r>
                      <a:r>
                        <a:rPr lang="en-US" altLang="ko-KR" sz="1000" b="1" dirty="0" smtClean="0">
                          <a:solidFill>
                            <a:schemeClr val="tx1"/>
                          </a:solidFill>
                          <a:latin typeface="+mn-lt"/>
                          <a:ea typeface="+mn-ea"/>
                        </a:rPr>
                        <a:t>Graduation Date</a:t>
                      </a:r>
                      <a:endParaRPr lang="ko-KR" altLang="en-US" sz="1000" b="1" dirty="0" smtClean="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931503901"/>
                  </a:ext>
                </a:extLst>
              </a:tr>
              <a:tr h="291686">
                <a:tc>
                  <a:txBody>
                    <a:bodyPr/>
                    <a:lstStyle/>
                    <a:p>
                      <a:pPr algn="l" latinLnBrk="1"/>
                      <a:r>
                        <a:rPr lang="en-US" altLang="ko-KR" sz="1000" b="1" dirty="0">
                          <a:solidFill>
                            <a:schemeClr val="tx1"/>
                          </a:solidFill>
                          <a:latin typeface="+mn-lt"/>
                          <a:ea typeface="+mn-ea"/>
                        </a:rPr>
                        <a:t>Student No.</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Name (Last / First)</a:t>
                      </a:r>
                      <a:endParaRPr lang="ko-KR" altLang="en-US" sz="1000" b="0"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r>
                        <a:rPr lang="en-US" altLang="ko-KR" sz="1000" b="0" dirty="0">
                          <a:solidFill>
                            <a:schemeClr val="tx1"/>
                          </a:solidFill>
                          <a:latin typeface="+mn-lt"/>
                          <a:ea typeface="+mn-ea"/>
                        </a:rPr>
                        <a:t>/</a:t>
                      </a:r>
                      <a:endParaRPr lang="ko-KR" altLang="en-US" sz="1000" b="0"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190780599"/>
                  </a:ext>
                </a:extLst>
              </a:tr>
              <a:tr h="291686">
                <a:tc>
                  <a:txBody>
                    <a:bodyPr/>
                    <a:lstStyle/>
                    <a:p>
                      <a:pPr algn="l" latinLnBrk="1"/>
                      <a:r>
                        <a:rPr lang="en-US" altLang="ko-KR" sz="1000" b="1" dirty="0">
                          <a:solidFill>
                            <a:schemeClr val="tx1"/>
                          </a:solidFill>
                          <a:latin typeface="+mn-lt"/>
                          <a:ea typeface="+mn-ea"/>
                        </a:rPr>
                        <a:t>Mobile Phone No.</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Email Address</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681956196"/>
                  </a:ext>
                </a:extLst>
              </a:tr>
              <a:tr h="291686">
                <a:tc>
                  <a:txBody>
                    <a:bodyPr/>
                    <a:lstStyle/>
                    <a:p>
                      <a:pPr algn="l" latinLnBrk="1"/>
                      <a:r>
                        <a:rPr lang="en-US" altLang="ko-KR" sz="1000" b="1" dirty="0">
                          <a:solidFill>
                            <a:schemeClr val="tx1"/>
                          </a:solidFill>
                          <a:latin typeface="+mn-lt"/>
                          <a:ea typeface="+mn-ea"/>
                        </a:rPr>
                        <a:t>Gender</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Date of Birth</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738275898"/>
                  </a:ext>
                </a:extLst>
              </a:tr>
              <a:tr h="291686">
                <a:tc>
                  <a:txBody>
                    <a:bodyPr/>
                    <a:lstStyle/>
                    <a:p>
                      <a:pPr algn="l" latinLnBrk="1"/>
                      <a:r>
                        <a:rPr lang="en-US" altLang="ko-KR" sz="1000" b="1" dirty="0">
                          <a:solidFill>
                            <a:schemeClr val="tx1"/>
                          </a:solidFill>
                          <a:latin typeface="+mn-ea"/>
                          <a:ea typeface="+mn-ea"/>
                        </a:rPr>
                        <a:t>Address</a:t>
                      </a:r>
                      <a:endParaRPr lang="ko-KR" altLang="en-US" sz="1000" b="1" dirty="0">
                        <a:solidFill>
                          <a:schemeClr val="tx1"/>
                        </a:solidFill>
                        <a:latin typeface="+mn-ea"/>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gridSpan="3">
                  <a:txBody>
                    <a:bodyPr/>
                    <a:lstStyle/>
                    <a:p>
                      <a:pPr algn="ctr" latinLnBrk="1"/>
                      <a:endParaRPr lang="ko-KR" altLang="en-US" sz="1000" b="1" dirty="0">
                        <a:solidFill>
                          <a:schemeClr val="tx1"/>
                        </a:solidFill>
                        <a:latin typeface="+mn-ea"/>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algn="l" latinLnBrk="1"/>
                      <a:endParaRPr lang="ko-KR" altLang="en-US" sz="1100" b="1" dirty="0">
                        <a:solidFill>
                          <a:schemeClr val="tx1"/>
                        </a:solidFill>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ctr" latinLnBrk="1"/>
                      <a:endParaRPr lang="ko-KR" altLang="en-US" sz="1100" b="1" dirty="0">
                        <a:solidFill>
                          <a:schemeClr val="tx1"/>
                        </a:solidFill>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419795668"/>
                  </a:ext>
                </a:extLst>
              </a:tr>
            </a:tbl>
          </a:graphicData>
        </a:graphic>
      </p:graphicFrame>
      <p:sp>
        <p:nvSpPr>
          <p:cNvPr id="5" name="사각형: 둥근 모서리 4">
            <a:extLst>
              <a:ext uri="{FF2B5EF4-FFF2-40B4-BE49-F238E27FC236}">
                <a16:creationId xmlns:a16="http://schemas.microsoft.com/office/drawing/2014/main" xmlns="" id="{881C9AF1-3988-41A6-88CB-A3A56B5D6D08}"/>
              </a:ext>
            </a:extLst>
          </p:cNvPr>
          <p:cNvSpPr/>
          <p:nvPr/>
        </p:nvSpPr>
        <p:spPr>
          <a:xfrm>
            <a:off x="662284" y="240037"/>
            <a:ext cx="5729468" cy="818802"/>
          </a:xfrm>
          <a:prstGeom prst="roundRect">
            <a:avLst/>
          </a:prstGeom>
          <a:solidFill>
            <a:srgbClr val="002060"/>
          </a:solidFill>
          <a:ln>
            <a:no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b="1" dirty="0" smtClean="0">
                <a:latin typeface="+mn-ea"/>
              </a:rPr>
              <a:t>Application Form</a:t>
            </a:r>
          </a:p>
          <a:p>
            <a:pPr algn="ctr"/>
            <a:r>
              <a:rPr lang="en-US" altLang="ko-KR" b="1" dirty="0" smtClean="0">
                <a:latin typeface="+mn-ea"/>
              </a:rPr>
              <a:t>- Global Talent Employment Training Program -</a:t>
            </a:r>
            <a:endParaRPr lang="ko-KR" altLang="en-US" b="1" dirty="0">
              <a:latin typeface="+mn-ea"/>
            </a:endParaRPr>
          </a:p>
        </p:txBody>
      </p:sp>
      <p:sp>
        <p:nvSpPr>
          <p:cNvPr id="6" name="TextBox 5">
            <a:extLst>
              <a:ext uri="{FF2B5EF4-FFF2-40B4-BE49-F238E27FC236}">
                <a16:creationId xmlns:a16="http://schemas.microsoft.com/office/drawing/2014/main" xmlns="" id="{B3643AF3-8507-4474-9E20-D7F94A2A3A5A}"/>
              </a:ext>
            </a:extLst>
          </p:cNvPr>
          <p:cNvSpPr txBox="1"/>
          <p:nvPr/>
        </p:nvSpPr>
        <p:spPr>
          <a:xfrm>
            <a:off x="27883" y="1267639"/>
            <a:ext cx="2245551" cy="276999"/>
          </a:xfrm>
          <a:prstGeom prst="rect">
            <a:avLst/>
          </a:prstGeom>
          <a:noFill/>
        </p:spPr>
        <p:txBody>
          <a:bodyPr wrap="none" rtlCol="0">
            <a:spAutoFit/>
          </a:bodyPr>
          <a:lstStyle/>
          <a:p>
            <a:r>
              <a:rPr lang="en-US" altLang="ko-KR" sz="1200" b="1" dirty="0">
                <a:latin typeface="+mn-ea"/>
              </a:rPr>
              <a:t>1. Basic Information [Korea]</a:t>
            </a:r>
            <a:endParaRPr lang="ko-KR" altLang="en-US" sz="1200" b="1" dirty="0">
              <a:latin typeface="+mn-ea"/>
            </a:endParaRPr>
          </a:p>
        </p:txBody>
      </p:sp>
      <p:graphicFrame>
        <p:nvGraphicFramePr>
          <p:cNvPr id="8" name="표 7">
            <a:extLst>
              <a:ext uri="{FF2B5EF4-FFF2-40B4-BE49-F238E27FC236}">
                <a16:creationId xmlns:a16="http://schemas.microsoft.com/office/drawing/2014/main" xmlns="" id="{11553A4E-D7D2-488C-A8B4-A36B895A75E5}"/>
              </a:ext>
            </a:extLst>
          </p:cNvPr>
          <p:cNvGraphicFramePr>
            <a:graphicFrameLocks noGrp="1"/>
          </p:cNvGraphicFramePr>
          <p:nvPr>
            <p:extLst>
              <p:ext uri="{D42A27DB-BD31-4B8C-83A1-F6EECF244321}">
                <p14:modId xmlns:p14="http://schemas.microsoft.com/office/powerpoint/2010/main" val="2374457563"/>
              </p:ext>
            </p:extLst>
          </p:nvPr>
        </p:nvGraphicFramePr>
        <p:xfrm>
          <a:off x="156117" y="3518424"/>
          <a:ext cx="6627521" cy="900465"/>
        </p:xfrm>
        <a:graphic>
          <a:graphicData uri="http://schemas.openxmlformats.org/drawingml/2006/table">
            <a:tbl>
              <a:tblPr firstRow="1" bandRow="1">
                <a:tableStyleId>{5C22544A-7EE6-4342-B048-85BDC9FD1C3A}</a:tableStyleId>
              </a:tblPr>
              <a:tblGrid>
                <a:gridCol w="1382908">
                  <a:extLst>
                    <a:ext uri="{9D8B030D-6E8A-4147-A177-3AD203B41FA5}">
                      <a16:colId xmlns:a16="http://schemas.microsoft.com/office/drawing/2014/main" xmlns="" val="2479671214"/>
                    </a:ext>
                  </a:extLst>
                </a:gridCol>
                <a:gridCol w="1939505">
                  <a:extLst>
                    <a:ext uri="{9D8B030D-6E8A-4147-A177-3AD203B41FA5}">
                      <a16:colId xmlns:a16="http://schemas.microsoft.com/office/drawing/2014/main" xmlns="" val="933093952"/>
                    </a:ext>
                  </a:extLst>
                </a:gridCol>
                <a:gridCol w="992433"/>
                <a:gridCol w="2312675">
                  <a:extLst>
                    <a:ext uri="{9D8B030D-6E8A-4147-A177-3AD203B41FA5}">
                      <a16:colId xmlns:a16="http://schemas.microsoft.com/office/drawing/2014/main" xmlns="" val="3240866439"/>
                    </a:ext>
                  </a:extLst>
                </a:gridCol>
              </a:tblGrid>
              <a:tr h="300155">
                <a:tc>
                  <a:txBody>
                    <a:bodyPr/>
                    <a:lstStyle/>
                    <a:p>
                      <a:pPr algn="l" latinLnBrk="1"/>
                      <a:r>
                        <a:rPr lang="en-US" altLang="ko-KR" sz="1000" b="1" dirty="0">
                          <a:solidFill>
                            <a:schemeClr val="tx1"/>
                          </a:solidFill>
                          <a:latin typeface="+mn-lt"/>
                          <a:ea typeface="+mn-ea"/>
                        </a:rPr>
                        <a:t>Nationality</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City /</a:t>
                      </a:r>
                      <a:r>
                        <a:rPr lang="ko-KR" altLang="en-US" sz="1000" b="1" dirty="0">
                          <a:solidFill>
                            <a:schemeClr val="tx1"/>
                          </a:solidFill>
                          <a:latin typeface="+mn-lt"/>
                          <a:ea typeface="+mn-ea"/>
                        </a:rPr>
                        <a:t> </a:t>
                      </a:r>
                      <a:r>
                        <a:rPr lang="en-US" altLang="ko-KR" sz="1000" b="1" dirty="0">
                          <a:solidFill>
                            <a:schemeClr val="tx1"/>
                          </a:solidFill>
                          <a:latin typeface="+mn-lt"/>
                          <a:ea typeface="+mn-ea"/>
                        </a:rPr>
                        <a:t>District</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931503901"/>
                  </a:ext>
                </a:extLst>
              </a:tr>
              <a:tr h="300155">
                <a:tc>
                  <a:txBody>
                    <a:bodyPr/>
                    <a:lstStyle/>
                    <a:p>
                      <a:pPr algn="l" latinLnBrk="1"/>
                      <a:r>
                        <a:rPr lang="en-US" altLang="ko-KR" sz="1000" b="1" dirty="0">
                          <a:solidFill>
                            <a:schemeClr val="tx1"/>
                          </a:solidFill>
                          <a:latin typeface="+mn-lt"/>
                          <a:ea typeface="+mn-ea"/>
                        </a:rPr>
                        <a:t>Address</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gridSpan="3">
                  <a:txBody>
                    <a:bodyPr/>
                    <a:lstStyle/>
                    <a:p>
                      <a:pPr algn="l"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latinLnBrk="1"/>
                      <a:endParaRPr lang="ko-KR" altLang="en-US"/>
                    </a:p>
                  </a:txBody>
                  <a:tcPr/>
                </a:tc>
                <a:tc hMerge="1">
                  <a:txBody>
                    <a:bodyPr/>
                    <a:lstStyle/>
                    <a:p>
                      <a:pPr algn="ctr" latinLnBrk="1"/>
                      <a:endParaRPr lang="ko-KR" altLang="en-US" sz="11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190780599"/>
                  </a:ext>
                </a:extLst>
              </a:tr>
              <a:tr h="300155">
                <a:tc>
                  <a:txBody>
                    <a:bodyPr/>
                    <a:lstStyle/>
                    <a:p>
                      <a:pPr algn="l" latinLnBrk="1"/>
                      <a:r>
                        <a:rPr lang="en-US" altLang="ko-KR" sz="1000" b="1" dirty="0">
                          <a:solidFill>
                            <a:schemeClr val="tx1"/>
                          </a:solidFill>
                          <a:latin typeface="+mn-lt"/>
                          <a:ea typeface="+mn-ea"/>
                        </a:rPr>
                        <a:t>Phone No.</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Email </a:t>
                      </a:r>
                      <a:r>
                        <a:rPr lang="en-US" altLang="ko-KR" sz="1000" b="1" dirty="0" err="1" smtClean="0">
                          <a:solidFill>
                            <a:schemeClr val="tx1"/>
                          </a:solidFill>
                          <a:latin typeface="+mn-lt"/>
                          <a:ea typeface="+mn-ea"/>
                        </a:rPr>
                        <a:t>ddress</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681956196"/>
                  </a:ext>
                </a:extLst>
              </a:tr>
            </a:tbl>
          </a:graphicData>
        </a:graphic>
      </p:graphicFrame>
      <p:sp>
        <p:nvSpPr>
          <p:cNvPr id="9" name="TextBox 8">
            <a:extLst>
              <a:ext uri="{FF2B5EF4-FFF2-40B4-BE49-F238E27FC236}">
                <a16:creationId xmlns:a16="http://schemas.microsoft.com/office/drawing/2014/main" xmlns="" id="{EE9DD7C1-5AF3-471E-B5F6-E61E3899E40A}"/>
              </a:ext>
            </a:extLst>
          </p:cNvPr>
          <p:cNvSpPr txBox="1"/>
          <p:nvPr/>
        </p:nvSpPr>
        <p:spPr>
          <a:xfrm>
            <a:off x="39033" y="3190899"/>
            <a:ext cx="3157788" cy="276999"/>
          </a:xfrm>
          <a:prstGeom prst="rect">
            <a:avLst/>
          </a:prstGeom>
          <a:noFill/>
        </p:spPr>
        <p:txBody>
          <a:bodyPr wrap="none" rtlCol="0">
            <a:spAutoFit/>
          </a:bodyPr>
          <a:lstStyle/>
          <a:p>
            <a:r>
              <a:rPr lang="en-US" altLang="ko-KR" sz="1200" b="1" dirty="0">
                <a:latin typeface="+mn-ea"/>
              </a:rPr>
              <a:t>2. Personal Information (Home Country)</a:t>
            </a:r>
            <a:endParaRPr lang="ko-KR" altLang="en-US" sz="1200" b="1" dirty="0">
              <a:latin typeface="+mn-ea"/>
            </a:endParaRPr>
          </a:p>
        </p:txBody>
      </p:sp>
      <p:sp>
        <p:nvSpPr>
          <p:cNvPr id="11" name="TextBox 10">
            <a:extLst>
              <a:ext uri="{FF2B5EF4-FFF2-40B4-BE49-F238E27FC236}">
                <a16:creationId xmlns:a16="http://schemas.microsoft.com/office/drawing/2014/main" xmlns="" id="{AAC09C8C-A302-4E29-AFF2-D9BFD1DF5E83}"/>
              </a:ext>
            </a:extLst>
          </p:cNvPr>
          <p:cNvSpPr txBox="1"/>
          <p:nvPr/>
        </p:nvSpPr>
        <p:spPr>
          <a:xfrm>
            <a:off x="39032" y="4465366"/>
            <a:ext cx="2212850" cy="276999"/>
          </a:xfrm>
          <a:prstGeom prst="rect">
            <a:avLst/>
          </a:prstGeom>
          <a:noFill/>
        </p:spPr>
        <p:txBody>
          <a:bodyPr wrap="none" rtlCol="0">
            <a:spAutoFit/>
          </a:bodyPr>
          <a:lstStyle/>
          <a:p>
            <a:r>
              <a:rPr lang="en-US" altLang="ko-KR" sz="1200" b="1" dirty="0">
                <a:latin typeface="+mn-ea"/>
              </a:rPr>
              <a:t>3. Employment Information</a:t>
            </a:r>
            <a:endParaRPr lang="ko-KR" altLang="en-US" sz="1200" b="1" dirty="0">
              <a:latin typeface="+mn-ea"/>
            </a:endParaRPr>
          </a:p>
        </p:txBody>
      </p:sp>
      <p:graphicFrame>
        <p:nvGraphicFramePr>
          <p:cNvPr id="12" name="표 11">
            <a:extLst>
              <a:ext uri="{FF2B5EF4-FFF2-40B4-BE49-F238E27FC236}">
                <a16:creationId xmlns:a16="http://schemas.microsoft.com/office/drawing/2014/main" xmlns="" id="{F6D754BD-2E9D-4CBC-BB4A-9CDF2FB117D5}"/>
              </a:ext>
            </a:extLst>
          </p:cNvPr>
          <p:cNvGraphicFramePr>
            <a:graphicFrameLocks noGrp="1"/>
          </p:cNvGraphicFramePr>
          <p:nvPr>
            <p:extLst>
              <p:ext uri="{D42A27DB-BD31-4B8C-83A1-F6EECF244321}">
                <p14:modId xmlns:p14="http://schemas.microsoft.com/office/powerpoint/2010/main" val="2125665658"/>
              </p:ext>
            </p:extLst>
          </p:nvPr>
        </p:nvGraphicFramePr>
        <p:xfrm>
          <a:off x="156116" y="4795016"/>
          <a:ext cx="6601524" cy="1392790"/>
        </p:xfrm>
        <a:graphic>
          <a:graphicData uri="http://schemas.openxmlformats.org/drawingml/2006/table">
            <a:tbl>
              <a:tblPr firstRow="1" bandRow="1">
                <a:tableStyleId>{5C22544A-7EE6-4342-B048-85BDC9FD1C3A}</a:tableStyleId>
              </a:tblPr>
              <a:tblGrid>
                <a:gridCol w="1370030">
                  <a:extLst>
                    <a:ext uri="{9D8B030D-6E8A-4147-A177-3AD203B41FA5}">
                      <a16:colId xmlns:a16="http://schemas.microsoft.com/office/drawing/2014/main" xmlns="" val="2479671214"/>
                    </a:ext>
                  </a:extLst>
                </a:gridCol>
                <a:gridCol w="595757">
                  <a:extLst>
                    <a:ext uri="{9D8B030D-6E8A-4147-A177-3AD203B41FA5}">
                      <a16:colId xmlns:a16="http://schemas.microsoft.com/office/drawing/2014/main" xmlns="" val="933093952"/>
                    </a:ext>
                  </a:extLst>
                </a:gridCol>
                <a:gridCol w="1357897">
                  <a:extLst>
                    <a:ext uri="{9D8B030D-6E8A-4147-A177-3AD203B41FA5}">
                      <a16:colId xmlns:a16="http://schemas.microsoft.com/office/drawing/2014/main" xmlns="" val="2098616682"/>
                    </a:ext>
                  </a:extLst>
                </a:gridCol>
                <a:gridCol w="1079321">
                  <a:extLst>
                    <a:ext uri="{9D8B030D-6E8A-4147-A177-3AD203B41FA5}">
                      <a16:colId xmlns:a16="http://schemas.microsoft.com/office/drawing/2014/main" xmlns="" val="541117641"/>
                    </a:ext>
                  </a:extLst>
                </a:gridCol>
                <a:gridCol w="2198519">
                  <a:extLst>
                    <a:ext uri="{9D8B030D-6E8A-4147-A177-3AD203B41FA5}">
                      <a16:colId xmlns:a16="http://schemas.microsoft.com/office/drawing/2014/main" xmlns="" val="3240866439"/>
                    </a:ext>
                  </a:extLst>
                </a:gridCol>
              </a:tblGrid>
              <a:tr h="300155">
                <a:tc>
                  <a:txBody>
                    <a:bodyPr/>
                    <a:lstStyle/>
                    <a:p>
                      <a:pPr algn="l" latinLnBrk="1"/>
                      <a:r>
                        <a:rPr lang="en-US" altLang="ko-KR" sz="1000" b="1" dirty="0">
                          <a:solidFill>
                            <a:schemeClr val="tx1"/>
                          </a:solidFill>
                          <a:latin typeface="+mn-lt"/>
                          <a:ea typeface="+mn-ea"/>
                        </a:rPr>
                        <a:t>Preferred Location</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gridSpan="2">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latinLnBrk="1"/>
                      <a:endParaRPr lang="ko-KR" altLang="en-US"/>
                    </a:p>
                  </a:txBody>
                  <a:tcPr/>
                </a:tc>
                <a:tc>
                  <a:txBody>
                    <a:bodyPr/>
                    <a:lstStyle/>
                    <a:p>
                      <a:pPr algn="l" latinLnBrk="1"/>
                      <a:r>
                        <a:rPr lang="en-US" altLang="ko-KR" sz="1000" b="1" dirty="0">
                          <a:solidFill>
                            <a:schemeClr val="tx1"/>
                          </a:solidFill>
                          <a:latin typeface="+mn-lt"/>
                          <a:ea typeface="+mn-ea"/>
                        </a:rPr>
                        <a:t>Desired Job</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931503901"/>
                  </a:ext>
                </a:extLst>
              </a:tr>
              <a:tr h="300155">
                <a:tc rowSpan="3">
                  <a:txBody>
                    <a:bodyPr/>
                    <a:lstStyle/>
                    <a:p>
                      <a:pPr algn="l" latinLnBrk="1"/>
                      <a:r>
                        <a:rPr lang="en-US" altLang="ko-KR" sz="1000" b="1" dirty="0">
                          <a:solidFill>
                            <a:schemeClr val="tx1"/>
                          </a:solidFill>
                          <a:latin typeface="+mn-lt"/>
                          <a:ea typeface="+mn-ea"/>
                        </a:rPr>
                        <a:t>Language</a:t>
                      </a:r>
                    </a:p>
                    <a:p>
                      <a:pPr algn="l" latinLnBrk="1"/>
                      <a:r>
                        <a:rPr lang="en-US" altLang="ko-KR" sz="1000" b="1" dirty="0">
                          <a:solidFill>
                            <a:schemeClr val="tx1"/>
                          </a:solidFill>
                          <a:latin typeface="+mn-lt"/>
                          <a:ea typeface="+mn-ea"/>
                        </a:rPr>
                        <a:t>Proficiency</a:t>
                      </a:r>
                    </a:p>
                    <a:p>
                      <a:pPr algn="l"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l" latinLnBrk="1"/>
                      <a:r>
                        <a:rPr lang="en-US" altLang="ko-KR" sz="1000" b="1" dirty="0">
                          <a:solidFill>
                            <a:schemeClr val="tx1"/>
                          </a:solidFill>
                          <a:latin typeface="+mn-lt"/>
                          <a:ea typeface="+mn-ea"/>
                        </a:rPr>
                        <a:t>Korean</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latinLnBrk="1"/>
                      <a:r>
                        <a:rPr lang="en-US" altLang="ko-KR" sz="1000" b="0" dirty="0">
                          <a:solidFill>
                            <a:schemeClr val="tx1"/>
                          </a:solidFill>
                          <a:latin typeface="+mn-lt"/>
                          <a:ea typeface="+mn-ea"/>
                        </a:rPr>
                        <a:t>H</a:t>
                      </a:r>
                      <a:r>
                        <a:rPr lang="ko-KR" altLang="en-US" sz="1000" b="0" dirty="0">
                          <a:solidFill>
                            <a:schemeClr val="tx1"/>
                          </a:solidFill>
                          <a:latin typeface="+mn-lt"/>
                          <a:ea typeface="+mn-ea"/>
                        </a:rPr>
                        <a:t>  </a:t>
                      </a:r>
                      <a:r>
                        <a:rPr lang="en-US" altLang="ko-KR" sz="1000" b="0" dirty="0">
                          <a:solidFill>
                            <a:schemeClr val="tx1"/>
                          </a:solidFill>
                          <a:latin typeface="+mn-lt"/>
                          <a:ea typeface="+mn-ea"/>
                        </a:rPr>
                        <a:t>/ </a:t>
                      </a:r>
                      <a:r>
                        <a:rPr lang="en-US" altLang="ko-KR" sz="1000" b="0" dirty="0" smtClean="0">
                          <a:solidFill>
                            <a:schemeClr val="tx1"/>
                          </a:solidFill>
                          <a:latin typeface="+mn-lt"/>
                          <a:ea typeface="+mn-ea"/>
                        </a:rPr>
                        <a:t>  </a:t>
                      </a:r>
                      <a:r>
                        <a:rPr lang="en-US" altLang="ko-KR" sz="1000" b="0" dirty="0">
                          <a:solidFill>
                            <a:schemeClr val="tx1"/>
                          </a:solidFill>
                          <a:latin typeface="+mn-lt"/>
                          <a:ea typeface="+mn-ea"/>
                        </a:rPr>
                        <a:t>M</a:t>
                      </a:r>
                      <a:r>
                        <a:rPr lang="ko-KR" altLang="en-US" sz="1000" b="0" dirty="0">
                          <a:solidFill>
                            <a:schemeClr val="tx1"/>
                          </a:solidFill>
                          <a:latin typeface="+mn-lt"/>
                          <a:ea typeface="+mn-ea"/>
                        </a:rPr>
                        <a:t> </a:t>
                      </a:r>
                      <a:r>
                        <a:rPr lang="en-US" altLang="ko-KR" sz="1000" b="0" dirty="0" smtClean="0">
                          <a:solidFill>
                            <a:schemeClr val="tx1"/>
                          </a:solidFill>
                          <a:latin typeface="+mn-lt"/>
                          <a:ea typeface="+mn-ea"/>
                        </a:rPr>
                        <a:t>/   </a:t>
                      </a:r>
                      <a:r>
                        <a:rPr lang="en-US" altLang="ko-KR" sz="1000" b="0" dirty="0">
                          <a:solidFill>
                            <a:schemeClr val="tx1"/>
                          </a:solidFill>
                          <a:latin typeface="+mn-lt"/>
                          <a:ea typeface="+mn-ea"/>
                        </a:rPr>
                        <a:t>L</a:t>
                      </a:r>
                      <a:endParaRPr lang="ko-KR" altLang="en-US" sz="1000" b="0"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Desired Working Period</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r>
                        <a:rPr lang="en-US" altLang="ko-KR" sz="1000" b="1" dirty="0">
                          <a:solidFill>
                            <a:schemeClr val="bg1">
                              <a:lumMod val="75000"/>
                            </a:schemeClr>
                          </a:solidFill>
                          <a:latin typeface="+mn-lt"/>
                          <a:ea typeface="+mn-ea"/>
                        </a:rPr>
                        <a:t>DD.MM.YYYY ~ DD.MM.YYYY</a:t>
                      </a:r>
                      <a:endParaRPr lang="ko-KR" altLang="en-US" sz="1000" b="1" dirty="0">
                        <a:solidFill>
                          <a:schemeClr val="bg1">
                            <a:lumMod val="75000"/>
                          </a:schemeClr>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190780599"/>
                  </a:ext>
                </a:extLst>
              </a:tr>
              <a:tr h="300155">
                <a:tc vMerge="1">
                  <a:txBody>
                    <a:bodyPr/>
                    <a:lstStyle/>
                    <a:p>
                      <a:pPr algn="ctr" latinLnBrk="1"/>
                      <a:endParaRPr lang="ko-KR" altLang="en-US" sz="11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English</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685800" rtl="0" eaLnBrk="1" fontAlgn="auto" latinLnBrk="1" hangingPunct="1">
                        <a:lnSpc>
                          <a:spcPct val="100000"/>
                        </a:lnSpc>
                        <a:spcBef>
                          <a:spcPts val="0"/>
                        </a:spcBef>
                        <a:spcAft>
                          <a:spcPts val="0"/>
                        </a:spcAft>
                        <a:buClrTx/>
                        <a:buSzTx/>
                        <a:buFontTx/>
                        <a:buNone/>
                        <a:tabLst/>
                        <a:defRPr/>
                      </a:pPr>
                      <a:r>
                        <a:rPr lang="en-US" altLang="ko-KR" sz="1000" b="0" dirty="0">
                          <a:solidFill>
                            <a:schemeClr val="tx1"/>
                          </a:solidFill>
                          <a:latin typeface="+mn-lt"/>
                          <a:ea typeface="+mn-ea"/>
                        </a:rPr>
                        <a:t>H</a:t>
                      </a:r>
                      <a:r>
                        <a:rPr lang="ko-KR" altLang="en-US" sz="1000" b="0" dirty="0">
                          <a:solidFill>
                            <a:schemeClr val="tx1"/>
                          </a:solidFill>
                          <a:latin typeface="+mn-lt"/>
                          <a:ea typeface="+mn-ea"/>
                        </a:rPr>
                        <a:t>  </a:t>
                      </a:r>
                      <a:r>
                        <a:rPr lang="en-US" altLang="ko-KR" sz="1000" b="0" dirty="0">
                          <a:solidFill>
                            <a:schemeClr val="tx1"/>
                          </a:solidFill>
                          <a:latin typeface="+mn-lt"/>
                          <a:ea typeface="+mn-ea"/>
                        </a:rPr>
                        <a:t>/  </a:t>
                      </a:r>
                      <a:r>
                        <a:rPr lang="en-US" altLang="ko-KR" sz="1000" b="0" dirty="0" smtClean="0">
                          <a:solidFill>
                            <a:schemeClr val="tx1"/>
                          </a:solidFill>
                          <a:latin typeface="+mn-lt"/>
                          <a:ea typeface="+mn-ea"/>
                        </a:rPr>
                        <a:t> M</a:t>
                      </a:r>
                      <a:r>
                        <a:rPr lang="ko-KR" altLang="en-US" sz="1000" b="0" dirty="0" smtClean="0">
                          <a:solidFill>
                            <a:schemeClr val="tx1"/>
                          </a:solidFill>
                          <a:latin typeface="+mn-lt"/>
                          <a:ea typeface="+mn-ea"/>
                        </a:rPr>
                        <a:t> </a:t>
                      </a:r>
                      <a:r>
                        <a:rPr lang="en-US" altLang="ko-KR" sz="1000" b="0" dirty="0" smtClean="0">
                          <a:solidFill>
                            <a:schemeClr val="tx1"/>
                          </a:solidFill>
                          <a:latin typeface="+mn-lt"/>
                          <a:ea typeface="+mn-ea"/>
                        </a:rPr>
                        <a:t>/   </a:t>
                      </a:r>
                      <a:r>
                        <a:rPr lang="en-US" altLang="ko-KR" sz="1000" b="0" dirty="0">
                          <a:solidFill>
                            <a:schemeClr val="tx1"/>
                          </a:solidFill>
                          <a:latin typeface="+mn-lt"/>
                          <a:ea typeface="+mn-ea"/>
                        </a:rPr>
                        <a:t>L</a:t>
                      </a:r>
                      <a:endParaRPr lang="ko-KR" altLang="en-US" sz="1000" b="0"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Desired Salary</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r>
                        <a:rPr lang="en-US" altLang="ko-KR" sz="1000" b="1" dirty="0" smtClean="0">
                          <a:solidFill>
                            <a:schemeClr val="bg1">
                              <a:lumMod val="75000"/>
                            </a:schemeClr>
                          </a:solidFill>
                          <a:latin typeface="+mn-lt"/>
                          <a:ea typeface="+mn-ea"/>
                        </a:rPr>
                        <a:t>                                      KRW</a:t>
                      </a:r>
                      <a:endParaRPr lang="ko-KR" altLang="en-US" sz="1000" b="1" dirty="0">
                        <a:solidFill>
                          <a:schemeClr val="bg1">
                            <a:lumMod val="75000"/>
                          </a:schemeClr>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681956196"/>
                  </a:ext>
                </a:extLst>
              </a:tr>
              <a:tr h="300155">
                <a:tc vMerge="1">
                  <a:txBody>
                    <a:bodyPr/>
                    <a:lstStyle/>
                    <a:p>
                      <a:pPr algn="ctr" latinLnBrk="1"/>
                      <a:endParaRPr lang="ko-KR" altLang="en-US" sz="11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Others</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ctr" latinLnBrk="1"/>
                      <a:r>
                        <a:rPr lang="en-US" altLang="ko-KR" sz="1000" b="0" dirty="0">
                          <a:solidFill>
                            <a:schemeClr val="tx1"/>
                          </a:solidFill>
                          <a:latin typeface="+mn-lt"/>
                          <a:ea typeface="+mn-ea"/>
                        </a:rPr>
                        <a:t>[                    ] </a:t>
                      </a:r>
                      <a:endParaRPr lang="ko-KR" altLang="en-US" sz="1000" b="0"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algn="l" latinLnBrk="1"/>
                      <a:r>
                        <a:rPr lang="en-US" altLang="ko-KR" sz="1000" b="1" dirty="0">
                          <a:solidFill>
                            <a:schemeClr val="tx1"/>
                          </a:solidFill>
                          <a:latin typeface="+mn-lt"/>
                          <a:ea typeface="+mn-ea"/>
                        </a:rPr>
                        <a:t>Work Experience (Korea)</a:t>
                      </a:r>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000" b="1" dirty="0">
                        <a:solidFill>
                          <a:schemeClr val="tx1"/>
                        </a:solidFill>
                        <a:latin typeface="+mn-lt"/>
                        <a:ea typeface="+mn-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738275898"/>
                  </a:ext>
                </a:extLst>
              </a:tr>
            </a:tbl>
          </a:graphicData>
        </a:graphic>
      </p:graphicFrame>
      <p:sp>
        <p:nvSpPr>
          <p:cNvPr id="13" name="직사각형 12">
            <a:extLst>
              <a:ext uri="{FF2B5EF4-FFF2-40B4-BE49-F238E27FC236}">
                <a16:creationId xmlns:a16="http://schemas.microsoft.com/office/drawing/2014/main" xmlns="" id="{34DF4C9F-3E34-4913-A2F6-2AE9DAE58CA5}"/>
              </a:ext>
            </a:extLst>
          </p:cNvPr>
          <p:cNvSpPr/>
          <p:nvPr/>
        </p:nvSpPr>
        <p:spPr>
          <a:xfrm>
            <a:off x="156116" y="6544613"/>
            <a:ext cx="6601524" cy="232892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ko-KR" sz="1000" b="1" dirty="0" smtClean="0">
                <a:solidFill>
                  <a:schemeClr val="tx1"/>
                </a:solidFill>
                <a:latin typeface="+mj-lt"/>
              </a:rPr>
              <a:t>[</a:t>
            </a:r>
            <a:r>
              <a:rPr lang="en-US" altLang="ko-KR" sz="1000" b="1" dirty="0">
                <a:solidFill>
                  <a:schemeClr val="tx1"/>
                </a:solidFill>
                <a:latin typeface="+mj-lt"/>
              </a:rPr>
              <a:t>Information on the collection and use of personal information]</a:t>
            </a:r>
            <a:r>
              <a:rPr lang="en-US" altLang="ko-KR" sz="1000" dirty="0">
                <a:solidFill>
                  <a:schemeClr val="tx1"/>
                </a:solidFill>
                <a:latin typeface="+mj-lt"/>
              </a:rPr>
              <a:t>
Personal information is collected and used as follows for the smooth operation of the Global Talent Employment Leading University Project and the job application process for participants.
</a:t>
            </a:r>
            <a:r>
              <a:rPr lang="en-US" altLang="ko-KR" sz="1000" b="1" dirty="0">
                <a:solidFill>
                  <a:schemeClr val="tx1"/>
                </a:solidFill>
                <a:latin typeface="+mj-lt"/>
              </a:rPr>
              <a:t>[Items to be collected]</a:t>
            </a:r>
            <a:r>
              <a:rPr lang="en-US" altLang="ko-KR" sz="1000" dirty="0">
                <a:solidFill>
                  <a:schemeClr val="tx1"/>
                </a:solidFill>
                <a:latin typeface="+mj-lt"/>
              </a:rPr>
              <a:t>
Name, date of birth, nationality, gender, contact information, email address, educational background, work experience, qualifications, desired job duties and working conditions, etc. Items listed in the resume and application form and other personal information contained in the attached documents
</a:t>
            </a:r>
            <a:r>
              <a:rPr lang="en-US" altLang="ko-KR" sz="1000" b="1" dirty="0">
                <a:solidFill>
                  <a:schemeClr val="tx1"/>
                </a:solidFill>
                <a:latin typeface="+mj-lt"/>
              </a:rPr>
              <a:t>[Purpose of collection and use]</a:t>
            </a:r>
            <a:r>
              <a:rPr lang="en-US" altLang="ko-KR" sz="1000" dirty="0">
                <a:solidFill>
                  <a:schemeClr val="tx1"/>
                </a:solidFill>
                <a:latin typeface="+mj-lt"/>
              </a:rPr>
              <a:t>
 Operation of the Global Talent Employment Leading University Project and matching with participating companies/job application and recruitment screening, contact and guidance/post-satisfaction survey and statistical analysis
</a:t>
            </a:r>
            <a:r>
              <a:rPr lang="en-US" altLang="ko-KR" sz="1000" b="1" dirty="0">
                <a:solidFill>
                  <a:schemeClr val="tx1"/>
                </a:solidFill>
                <a:latin typeface="+mj-lt"/>
              </a:rPr>
              <a:t>[Period of retention and use] </a:t>
            </a:r>
            <a:r>
              <a:rPr lang="en-US" altLang="ko-KR" sz="1000" dirty="0">
                <a:solidFill>
                  <a:schemeClr val="tx1"/>
                </a:solidFill>
                <a:latin typeface="+mj-lt"/>
              </a:rPr>
              <a:t>[ 3 years ] from the date of collection or until withdrawal of consent
</a:t>
            </a:r>
            <a:r>
              <a:rPr lang="en-US" altLang="ko-KR" sz="1000" b="1" dirty="0">
                <a:solidFill>
                  <a:schemeClr val="tx1"/>
                </a:solidFill>
                <a:latin typeface="+mj-lt"/>
              </a:rPr>
              <a:t>[Right to refuse consent and disadvantages if refused]</a:t>
            </a:r>
            <a:r>
              <a:rPr lang="en-US" altLang="ko-KR" sz="1000" dirty="0">
                <a:solidFill>
                  <a:schemeClr val="tx1"/>
                </a:solidFill>
                <a:latin typeface="+mj-lt"/>
              </a:rPr>
              <a:t>
You have the right to refuse to consent to the collection and use of your personal information.
However, if you do not agree, you may be restricted from participating in this program and applying for jobs</a:t>
            </a:r>
            <a:r>
              <a:rPr lang="en-US" altLang="ko-KR" sz="1000" dirty="0" smtClean="0">
                <a:solidFill>
                  <a:schemeClr val="tx1"/>
                </a:solidFill>
                <a:latin typeface="+mj-lt"/>
              </a:rPr>
              <a:t>.</a:t>
            </a:r>
          </a:p>
          <a:p>
            <a:r>
              <a:rPr lang="en-US" altLang="ko-KR" sz="1000" dirty="0">
                <a:solidFill>
                  <a:schemeClr val="tx1"/>
                </a:solidFill>
              </a:rPr>
              <a:t>Consent to use of personal information other than the purpose and provision to a third party</a:t>
            </a:r>
            <a:endParaRPr lang="en-US" altLang="ko-KR" sz="1000" dirty="0">
              <a:solidFill>
                <a:schemeClr val="tx1"/>
              </a:solidFill>
              <a:latin typeface="+mj-lt"/>
            </a:endParaRPr>
          </a:p>
        </p:txBody>
      </p:sp>
      <p:sp>
        <p:nvSpPr>
          <p:cNvPr id="2" name="직사각형 1"/>
          <p:cNvSpPr/>
          <p:nvPr/>
        </p:nvSpPr>
        <p:spPr>
          <a:xfrm>
            <a:off x="39032" y="6267614"/>
            <a:ext cx="5517171" cy="276999"/>
          </a:xfrm>
          <a:prstGeom prst="rect">
            <a:avLst/>
          </a:prstGeom>
        </p:spPr>
        <p:txBody>
          <a:bodyPr wrap="square">
            <a:spAutoFit/>
          </a:bodyPr>
          <a:lstStyle/>
          <a:p>
            <a:r>
              <a:rPr lang="en-US" altLang="ko-KR" sz="1200" b="1" dirty="0" smtClean="0"/>
              <a:t> Personal </a:t>
            </a:r>
            <a:r>
              <a:rPr lang="en-US" altLang="ko-KR" sz="1200" b="1" dirty="0"/>
              <a:t>Information </a:t>
            </a:r>
            <a:r>
              <a:rPr lang="en-US" altLang="ko-KR" sz="1200" b="1" dirty="0" smtClean="0"/>
              <a:t>Collection and </a:t>
            </a:r>
            <a:r>
              <a:rPr lang="en-US" altLang="ko-KR" sz="1200" b="1" dirty="0"/>
              <a:t>Use Agreement</a:t>
            </a:r>
            <a:endParaRPr lang="ko-KR" altLang="en-US" sz="1200" dirty="0"/>
          </a:p>
        </p:txBody>
      </p:sp>
    </p:spTree>
    <p:extLst>
      <p:ext uri="{BB962C8B-B14F-4D97-AF65-F5344CB8AC3E}">
        <p14:creationId xmlns:p14="http://schemas.microsoft.com/office/powerpoint/2010/main" val="2364097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a:extLst>
              <a:ext uri="{FF2B5EF4-FFF2-40B4-BE49-F238E27FC236}">
                <a16:creationId xmlns:a16="http://schemas.microsoft.com/office/drawing/2014/main" xmlns="" id="{4C377325-6D86-4D46-9314-69EF8CB2592F}"/>
              </a:ext>
            </a:extLst>
          </p:cNvPr>
          <p:cNvSpPr/>
          <p:nvPr/>
        </p:nvSpPr>
        <p:spPr>
          <a:xfrm>
            <a:off x="122663" y="803137"/>
            <a:ext cx="6623825" cy="304764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914400" eaLnBrk="0" fontAlgn="base" hangingPunct="0">
              <a:spcBef>
                <a:spcPct val="0"/>
              </a:spcBef>
              <a:spcAft>
                <a:spcPct val="0"/>
              </a:spcAft>
            </a:pPr>
            <a:r>
              <a:rPr lang="en-US" altLang="ko-KR" sz="1000" b="1" dirty="0">
                <a:solidFill>
                  <a:schemeClr val="tx1"/>
                </a:solidFill>
                <a:latin typeface="+mj-lt"/>
              </a:rPr>
              <a:t>
[Information on the use of personal information for other purposes and provision to third parties]</a:t>
            </a:r>
            <a:r>
              <a:rPr lang="en-US" altLang="ko-KR" sz="1000" dirty="0">
                <a:solidFill>
                  <a:schemeClr val="tx1"/>
                </a:solidFill>
                <a:latin typeface="+mj-lt"/>
              </a:rPr>
              <a:t>
In order to operate the Global Talent Employment Leading University Project and support the smooth employment of participants, we would like to use your personal information for other purposes or provide it to a third party as follows.
Recipient
   - Participating in the Global Talent Employment Leading University Project and cooperating companies
   - Related institutions or companies wishing to recruit talents for the Global Talent Employment Leading University Project
   - Government departments and related business operating agencies 
What we offer
   - Name, nationality, contact information, email address, educational background, work experience, desired job, etc.
Purpose of Use
    - Job placement and talent matching
    - Reference for statistical data preparation and policy establishment
    - Guidance on participation in similar projects in the future
Period of retention and use
    - Destroyed after being stored for [ 3 ] years from the date of collection
Right to refuse consent and disadvantages of refusal
    - You have the right to refuse to consent to the provision of personal information to third parties.
    - However, if you do not agree, some company matching and after-sales services may be restricted.</a:t>
            </a:r>
            <a:endParaRPr lang="ko-KR" altLang="ko-KR" sz="1000" dirty="0">
              <a:solidFill>
                <a:schemeClr val="tx1"/>
              </a:solidFill>
              <a:latin typeface="+mj-lt"/>
            </a:endParaRPr>
          </a:p>
        </p:txBody>
      </p:sp>
      <p:sp>
        <p:nvSpPr>
          <p:cNvPr id="16" name="직사각형 15">
            <a:extLst>
              <a:ext uri="{FF2B5EF4-FFF2-40B4-BE49-F238E27FC236}">
                <a16:creationId xmlns:a16="http://schemas.microsoft.com/office/drawing/2014/main" xmlns="" id="{76000EC1-31B2-4C3A-97A8-976BF4DB5075}"/>
              </a:ext>
            </a:extLst>
          </p:cNvPr>
          <p:cNvSpPr/>
          <p:nvPr/>
        </p:nvSpPr>
        <p:spPr>
          <a:xfrm>
            <a:off x="117087" y="4057584"/>
            <a:ext cx="6623825" cy="1384995"/>
          </a:xfrm>
          <a:prstGeom prst="rect">
            <a:avLst/>
          </a:prstGeom>
        </p:spPr>
        <p:txBody>
          <a:bodyPr wrap="square">
            <a:spAutoFit/>
          </a:bodyPr>
          <a:lstStyle/>
          <a:p>
            <a:r>
              <a:rPr lang="en-US" altLang="ko-KR" sz="1200" b="1" dirty="0">
                <a:latin typeface="+mn-ea"/>
              </a:rPr>
              <a:t>[Confirm consent]</a:t>
            </a:r>
          </a:p>
          <a:p>
            <a:r>
              <a:rPr lang="en-US" altLang="ko-KR" sz="1200" b="1" dirty="0">
                <a:latin typeface="+mn-ea"/>
              </a:rPr>
              <a:t>
□ </a:t>
            </a:r>
            <a:r>
              <a:rPr lang="en-US" altLang="ko-KR" sz="1200" dirty="0">
                <a:latin typeface="+mn-ea"/>
              </a:rPr>
              <a:t>I agree to the use of personal information other than the purpose and provision to a third party as above.</a:t>
            </a:r>
          </a:p>
          <a:p>
            <a:r>
              <a:rPr lang="en-US" altLang="ko-KR" sz="1200" b="1" dirty="0">
                <a:latin typeface="+mn-ea"/>
              </a:rPr>
              <a:t/>
            </a:r>
            <a:br>
              <a:rPr lang="en-US" altLang="ko-KR" sz="1200" b="1" dirty="0">
                <a:latin typeface="+mn-ea"/>
              </a:rPr>
            </a:br>
            <a:r>
              <a:rPr lang="en-US" altLang="ko-KR" sz="1200" b="1" dirty="0">
                <a:latin typeface="+mn-ea"/>
              </a:rPr>
              <a:t>□ </a:t>
            </a:r>
            <a:r>
              <a:rPr lang="en-US" altLang="ko-KR" sz="1200" dirty="0">
                <a:latin typeface="+mn-ea"/>
              </a:rPr>
              <a:t>As above, I do not agree to the use of personal information other than the purpose and the provision to a third party.</a:t>
            </a:r>
            <a:endParaRPr lang="ko-KR" altLang="en-US" sz="1200" dirty="0">
              <a:latin typeface="+mn-ea"/>
            </a:endParaRPr>
          </a:p>
        </p:txBody>
      </p:sp>
      <p:graphicFrame>
        <p:nvGraphicFramePr>
          <p:cNvPr id="18" name="표 17">
            <a:extLst>
              <a:ext uri="{FF2B5EF4-FFF2-40B4-BE49-F238E27FC236}">
                <a16:creationId xmlns:a16="http://schemas.microsoft.com/office/drawing/2014/main" xmlns="" id="{75D3241F-5359-4C61-BD08-5D99255D9B04}"/>
              </a:ext>
            </a:extLst>
          </p:cNvPr>
          <p:cNvGraphicFramePr>
            <a:graphicFrameLocks noGrp="1"/>
          </p:cNvGraphicFramePr>
          <p:nvPr>
            <p:extLst>
              <p:ext uri="{D42A27DB-BD31-4B8C-83A1-F6EECF244321}">
                <p14:modId xmlns:p14="http://schemas.microsoft.com/office/powerpoint/2010/main" val="1169005941"/>
              </p:ext>
            </p:extLst>
          </p:nvPr>
        </p:nvGraphicFramePr>
        <p:xfrm>
          <a:off x="3429000" y="5766079"/>
          <a:ext cx="3317488" cy="1059723"/>
        </p:xfrm>
        <a:graphic>
          <a:graphicData uri="http://schemas.openxmlformats.org/drawingml/2006/table">
            <a:tbl>
              <a:tblPr firstRow="1" bandRow="1">
                <a:tableStyleId>{5C22544A-7EE6-4342-B048-85BDC9FD1C3A}</a:tableStyleId>
              </a:tblPr>
              <a:tblGrid>
                <a:gridCol w="956256">
                  <a:extLst>
                    <a:ext uri="{9D8B030D-6E8A-4147-A177-3AD203B41FA5}">
                      <a16:colId xmlns:a16="http://schemas.microsoft.com/office/drawing/2014/main" xmlns="" val="3344064132"/>
                    </a:ext>
                  </a:extLst>
                </a:gridCol>
                <a:gridCol w="2361232">
                  <a:extLst>
                    <a:ext uri="{9D8B030D-6E8A-4147-A177-3AD203B41FA5}">
                      <a16:colId xmlns:a16="http://schemas.microsoft.com/office/drawing/2014/main" xmlns="" val="74495101"/>
                    </a:ext>
                  </a:extLst>
                </a:gridCol>
              </a:tblGrid>
              <a:tr h="353241">
                <a:tc>
                  <a:txBody>
                    <a:bodyPr/>
                    <a:lstStyle/>
                    <a:p>
                      <a:pPr lvl="0" algn="l" latinLnBrk="1"/>
                      <a:r>
                        <a:rPr lang="en-US" altLang="ko-KR" sz="1100" b="1" dirty="0">
                          <a:solidFill>
                            <a:schemeClr val="tx1"/>
                          </a:solidFill>
                          <a:latin typeface="+mj-ea"/>
                          <a:ea typeface="+mj-ea"/>
                        </a:rPr>
                        <a:t>Date</a:t>
                      </a:r>
                      <a:endParaRPr lang="ko-KR" altLang="en-US" sz="1100" b="1" dirty="0">
                        <a:solidFill>
                          <a:schemeClr val="tx1"/>
                        </a:solidFill>
                        <a:latin typeface="+mj-ea"/>
                        <a:ea typeface="+mj-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r>
                        <a:rPr lang="en-US" altLang="ko-KR" sz="1100" b="1" dirty="0">
                          <a:solidFill>
                            <a:schemeClr val="tx1"/>
                          </a:solidFill>
                          <a:latin typeface="+mj-ea"/>
                          <a:ea typeface="+mj-ea"/>
                        </a:rPr>
                        <a:t>2025.         .          .</a:t>
                      </a:r>
                      <a:endParaRPr lang="ko-KR" altLang="en-US" sz="1100" b="1" dirty="0">
                        <a:solidFill>
                          <a:schemeClr val="tx1"/>
                        </a:solidFill>
                        <a:latin typeface="+mj-ea"/>
                        <a:ea typeface="+mj-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69982405"/>
                  </a:ext>
                </a:extLst>
              </a:tr>
              <a:tr h="353241">
                <a:tc>
                  <a:txBody>
                    <a:bodyPr/>
                    <a:lstStyle/>
                    <a:p>
                      <a:pPr lvl="0" algn="l" latinLnBrk="1"/>
                      <a:r>
                        <a:rPr lang="en-US" altLang="ko-KR" sz="1100" b="1" dirty="0">
                          <a:solidFill>
                            <a:schemeClr val="tx1"/>
                          </a:solidFill>
                          <a:latin typeface="+mj-ea"/>
                          <a:ea typeface="+mj-ea"/>
                        </a:rPr>
                        <a:t>Name</a:t>
                      </a:r>
                      <a:endParaRPr lang="ko-KR" altLang="en-US" sz="1100" b="1" dirty="0">
                        <a:solidFill>
                          <a:schemeClr val="tx1"/>
                        </a:solidFill>
                        <a:latin typeface="+mj-ea"/>
                        <a:ea typeface="+mj-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r>
                        <a:rPr lang="en-US" altLang="ko-KR" sz="1100" b="1" dirty="0">
                          <a:solidFill>
                            <a:schemeClr val="tx1"/>
                          </a:solidFill>
                          <a:latin typeface="+mj-ea"/>
                          <a:ea typeface="+mj-ea"/>
                        </a:rPr>
                        <a:t>         </a:t>
                      </a:r>
                      <a:endParaRPr lang="ko-KR" altLang="en-US" sz="1100" b="1" dirty="0">
                        <a:solidFill>
                          <a:schemeClr val="tx1"/>
                        </a:solidFill>
                        <a:latin typeface="+mj-ea"/>
                        <a:ea typeface="+mj-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952957651"/>
                  </a:ext>
                </a:extLst>
              </a:tr>
              <a:tr h="353241">
                <a:tc>
                  <a:txBody>
                    <a:bodyPr/>
                    <a:lstStyle/>
                    <a:p>
                      <a:pPr lvl="0" algn="l" latinLnBrk="1"/>
                      <a:r>
                        <a:rPr lang="en-US" altLang="ko-KR" sz="1100" b="1" dirty="0">
                          <a:solidFill>
                            <a:schemeClr val="tx1"/>
                          </a:solidFill>
                          <a:latin typeface="+mj-ea"/>
                          <a:ea typeface="+mj-ea"/>
                        </a:rPr>
                        <a:t>Signature</a:t>
                      </a:r>
                      <a:endParaRPr lang="ko-KR" altLang="en-US" sz="1100" b="1" dirty="0">
                        <a:solidFill>
                          <a:schemeClr val="tx1"/>
                        </a:solidFill>
                        <a:latin typeface="+mj-ea"/>
                        <a:ea typeface="+mj-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latinLnBrk="1"/>
                      <a:endParaRPr lang="ko-KR" altLang="en-US" sz="1100" b="1" dirty="0">
                        <a:solidFill>
                          <a:schemeClr val="tx1"/>
                        </a:solidFill>
                        <a:latin typeface="+mj-ea"/>
                        <a:ea typeface="+mj-ea"/>
                      </a:endParaRPr>
                    </a:p>
                  </a:txBody>
                  <a:tcPr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2340314387"/>
                  </a:ext>
                </a:extLst>
              </a:tr>
            </a:tbl>
          </a:graphicData>
        </a:graphic>
      </p:graphicFrame>
    </p:spTree>
    <p:extLst>
      <p:ext uri="{BB962C8B-B14F-4D97-AF65-F5344CB8AC3E}">
        <p14:creationId xmlns:p14="http://schemas.microsoft.com/office/powerpoint/2010/main" val="4028009337"/>
      </p:ext>
    </p:extLst>
  </p:cSld>
  <p:clrMapOvr>
    <a:masterClrMapping/>
  </p:clrMapOvr>
</p:sld>
</file>

<file path=ppt/theme/theme1.xml><?xml version="1.0" encoding="utf-8"?>
<a:theme xmlns:a="http://schemas.openxmlformats.org/drawingml/2006/main" name="Office 테마">
  <a:themeElements>
    <a:clrScheme name="Office 테마">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테마">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247</TotalTime>
  <Words>129</Words>
  <Application>Microsoft Office PowerPoint</Application>
  <PresentationFormat>화면 슬라이드 쇼(4:3)</PresentationFormat>
  <Paragraphs>47</Paragraphs>
  <Slides>2</Slides>
  <Notes>0</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2</vt:i4>
      </vt:variant>
    </vt:vector>
  </HeadingPairs>
  <TitlesOfParts>
    <vt:vector size="7" baseType="lpstr">
      <vt:lpstr>맑은 고딕</vt:lpstr>
      <vt:lpstr>Arial</vt:lpstr>
      <vt:lpstr>Calibri</vt:lpstr>
      <vt:lpstr>Calibri Light</vt:lpstr>
      <vt:lpstr>Office 테마</vt:lpstr>
      <vt:lpstr>PowerPoint 프레젠테이션</vt:lpstr>
      <vt:lpstr>PowerPoint 프레젠테이션</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user</dc:creator>
  <cp:lastModifiedBy>kang</cp:lastModifiedBy>
  <cp:revision>26</cp:revision>
  <cp:lastPrinted>2025-04-29T02:06:30Z</cp:lastPrinted>
  <dcterms:created xsi:type="dcterms:W3CDTF">2025-04-25T04:41:34Z</dcterms:created>
  <dcterms:modified xsi:type="dcterms:W3CDTF">2025-05-13T02:41:47Z</dcterms:modified>
</cp:coreProperties>
</file>