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78" r:id="rId4"/>
    <p:sldId id="269" r:id="rId5"/>
    <p:sldId id="260" r:id="rId6"/>
    <p:sldId id="268" r:id="rId7"/>
    <p:sldId id="263" r:id="rId8"/>
    <p:sldId id="264" r:id="rId9"/>
    <p:sldId id="265" r:id="rId10"/>
    <p:sldId id="270" r:id="rId11"/>
    <p:sldId id="261" r:id="rId12"/>
    <p:sldId id="271" r:id="rId13"/>
    <p:sldId id="266" r:id="rId14"/>
    <p:sldId id="272" r:id="rId15"/>
    <p:sldId id="275" r:id="rId16"/>
    <p:sldId id="276" r:id="rId17"/>
    <p:sldId id="279" r:id="rId18"/>
    <p:sldId id="274" r:id="rId19"/>
    <p:sldId id="273" r:id="rId20"/>
    <p:sldId id="280" r:id="rId21"/>
  </p:sldIdLst>
  <p:sldSz cx="6337300" cy="9004300"/>
  <p:notesSz cx="6735763" cy="9866313"/>
  <p:embeddedFontLst>
    <p:embeddedFont>
      <p:font typeface="Heebo Light" panose="020B0600000101010101" charset="-127"/>
      <p:regular r:id="rId23"/>
    </p:embeddedFont>
    <p:embeddedFont>
      <p:font typeface="Montserrat" panose="020B0600000101010101" charset="-127"/>
      <p:regular r:id="rId24"/>
    </p:embeddedFont>
    <p:embeddedFont>
      <p:font typeface="Pretendard Regular" panose="020B0600000101010101" charset="-127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HY견고딕" panose="02030600000101010101" pitchFamily="18" charset="-127"/>
      <p:regular r:id="rId30"/>
    </p:embeddedFont>
    <p:embeddedFont>
      <p:font typeface="HY헤드라인M" panose="02030600000101010101" pitchFamily="18" charset="-127"/>
      <p:regular r:id="rId31"/>
    </p:embeddedFont>
    <p:embeddedFont>
      <p:font typeface="맑은 고딕" panose="020B0503020000020004" pitchFamily="50" charset="-127"/>
      <p:regular r:id="rId32"/>
      <p:bold r:id="rId33"/>
    </p:embeddedFont>
    <p:embeddedFont>
      <p:font typeface="함초롬바탕" panose="02030604000101010101" pitchFamily="18" charset="-127"/>
      <p:regular r:id="rId34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60066"/>
    <a:srgbClr val="002060"/>
    <a:srgbClr val="1F497D"/>
    <a:srgbClr val="990000"/>
    <a:srgbClr val="000066"/>
    <a:srgbClr val="003300"/>
    <a:srgbClr val="31136C"/>
    <a:srgbClr val="E6B9B8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63" autoAdjust="0"/>
    <p:restoredTop sz="94622" autoAdjust="0"/>
  </p:normalViewPr>
  <p:slideViewPr>
    <p:cSldViewPr>
      <p:cViewPr>
        <p:scale>
          <a:sx n="96" d="100"/>
          <a:sy n="96" d="100"/>
        </p:scale>
        <p:origin x="2808" y="-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E61CED-DB3C-41F6-81A0-D9C7F83A1C0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97100" y="1233488"/>
            <a:ext cx="23415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7AEB8-B25B-4585-A445-8D79D2101B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3374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7AEB8-B25B-4585-A445-8D79D2101B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3813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27AEB8-B25B-4585-A445-8D79D2101B27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5238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png"/><Relationship Id="rId7" Type="http://schemas.openxmlformats.org/officeDocument/2006/relationships/image" Target="../media/image4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81800"/>
            <a:ext cx="6337300" cy="23368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5" name="Group 5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8" name="Group 18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F6619597-2D5F-475B-A194-7DDE7030912E}"/>
              </a:ext>
            </a:extLst>
          </p:cNvPr>
          <p:cNvGrpSpPr/>
          <p:nvPr/>
        </p:nvGrpSpPr>
        <p:grpSpPr>
          <a:xfrm>
            <a:off x="1536700" y="1435116"/>
            <a:ext cx="3263900" cy="5219700"/>
            <a:chOff x="1562100" y="1587500"/>
            <a:chExt cx="3263900" cy="5219700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-600000">
              <a:off x="3035300" y="1892300"/>
              <a:ext cx="1765300" cy="1765300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-600000">
              <a:off x="3467100" y="2616200"/>
              <a:ext cx="304800" cy="304800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-600000">
              <a:off x="4038600" y="2514600"/>
              <a:ext cx="304800" cy="304800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-600000">
              <a:off x="3670300" y="2946400"/>
              <a:ext cx="584200" cy="203200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-600000">
              <a:off x="3035300" y="4876800"/>
              <a:ext cx="1765300" cy="1765300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-1620000">
              <a:off x="3352800" y="5499100"/>
              <a:ext cx="406400" cy="406400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-1620000">
              <a:off x="3441700" y="5600700"/>
              <a:ext cx="215900" cy="215900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-1620000">
              <a:off x="4013200" y="5359400"/>
              <a:ext cx="406400" cy="406400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-1620000">
              <a:off x="4102100" y="5448300"/>
              <a:ext cx="215900" cy="215900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-900000">
              <a:off x="3784600" y="5803900"/>
              <a:ext cx="355600" cy="330200"/>
            </a:xfrm>
            <a:prstGeom prst="rect">
              <a:avLst/>
            </a:prstGeom>
          </p:spPr>
        </p:pic>
        <p:sp>
          <p:nvSpPr>
            <p:cNvPr id="16" name="TextBox 16"/>
            <p:cNvSpPr txBox="1"/>
            <p:nvPr/>
          </p:nvSpPr>
          <p:spPr>
            <a:xfrm rot="540000">
              <a:off x="1562100" y="1587500"/>
              <a:ext cx="1739900" cy="22860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108398"/>
                </a:lnSpc>
              </a:pPr>
              <a:r>
                <a:rPr lang="ko-KR" sz="12900" b="1" i="0" u="none" strike="noStrike" spc="-2100">
                  <a:solidFill>
                    <a:srgbClr val="5F6BAB"/>
                  </a:solidFill>
                  <a:latin typeface="+mn-ea"/>
                </a:rPr>
                <a:t>가</a:t>
              </a:r>
            </a:p>
          </p:txBody>
        </p:sp>
        <p:pic>
          <p:nvPicPr>
            <p:cNvPr id="17" name="Picture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rot="1320000">
              <a:off x="1727200" y="3149600"/>
              <a:ext cx="1765300" cy="1765300"/>
            </a:xfrm>
            <a:prstGeom prst="rect">
              <a:avLst/>
            </a:prstGeom>
          </p:spPr>
        </p:pic>
        <p:pic>
          <p:nvPicPr>
            <p:cNvPr id="19" name="Picture 19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981200" y="3683000"/>
              <a:ext cx="457200" cy="457200"/>
            </a:xfrm>
            <a:prstGeom prst="rect">
              <a:avLst/>
            </a:prstGeom>
          </p:spPr>
        </p:pic>
        <p:pic>
          <p:nvPicPr>
            <p:cNvPr id="20" name="Picture 20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095500" y="3784600"/>
              <a:ext cx="254000" cy="254000"/>
            </a:xfrm>
            <a:prstGeom prst="rect">
              <a:avLst/>
            </a:prstGeom>
          </p:spPr>
        </p:pic>
        <p:pic>
          <p:nvPicPr>
            <p:cNvPr id="21" name="Picture 2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730500" y="3873500"/>
              <a:ext cx="457200" cy="457200"/>
            </a:xfrm>
            <a:prstGeom prst="rect">
              <a:avLst/>
            </a:prstGeom>
          </p:spPr>
        </p:pic>
        <p:pic>
          <p:nvPicPr>
            <p:cNvPr id="22" name="Picture 22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832100" y="3987800"/>
              <a:ext cx="254000" cy="254000"/>
            </a:xfrm>
            <a:prstGeom prst="rect">
              <a:avLst/>
            </a:prstGeom>
          </p:spPr>
        </p:pic>
        <p:sp>
          <p:nvSpPr>
            <p:cNvPr id="23" name="TextBox 23"/>
            <p:cNvSpPr txBox="1"/>
            <p:nvPr/>
          </p:nvSpPr>
          <p:spPr>
            <a:xfrm rot="-300000">
              <a:off x="3136900" y="3200400"/>
              <a:ext cx="1689100" cy="22098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108398"/>
                </a:lnSpc>
              </a:pPr>
              <a:r>
                <a:rPr lang="ko-KR" sz="12400" b="1" i="0" u="none" strike="noStrike" spc="-2000" dirty="0">
                  <a:solidFill>
                    <a:srgbClr val="FB7A60"/>
                  </a:solidFill>
                  <a:latin typeface="+mn-ea"/>
                </a:rPr>
                <a:t>나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 rot="420000">
              <a:off x="1562100" y="4597400"/>
              <a:ext cx="1689100" cy="22098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108398"/>
                </a:lnSpc>
              </a:pPr>
              <a:r>
                <a:rPr lang="ko-KR" sz="12400" b="1" i="0" u="none" strike="noStrike" spc="-2000" dirty="0">
                  <a:solidFill>
                    <a:srgbClr val="9A30AE"/>
                  </a:solidFill>
                  <a:latin typeface="+mn-ea"/>
                </a:rPr>
                <a:t>다</a:t>
              </a:r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419100" y="7289800"/>
            <a:ext cx="5499100" cy="825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sz="2500" dirty="0">
                <a:solidFill>
                  <a:srgbClr val="FFFFFF"/>
                </a:solidFill>
                <a:latin typeface="+mn-ea"/>
              </a:rPr>
              <a:t>2025 Global Talent Employment Leading University</a:t>
            </a:r>
            <a:r>
              <a:rPr lang="en-US" altLang="ko-KR" sz="2500" dirty="0">
                <a:solidFill>
                  <a:srgbClr val="FFFFFF"/>
                </a:solidFill>
                <a:latin typeface="+mn-ea"/>
              </a:rPr>
              <a:t>, </a:t>
            </a:r>
            <a:endParaRPr lang="en-US" sz="2500" dirty="0">
              <a:solidFill>
                <a:srgbClr val="FFFFFF"/>
              </a:solidFill>
              <a:latin typeface="+mn-ea"/>
            </a:endParaRPr>
          </a:p>
          <a:p>
            <a:pPr lvl="0" algn="ctr">
              <a:lnSpc>
                <a:spcPct val="99600"/>
              </a:lnSpc>
            </a:pPr>
            <a:r>
              <a:rPr lang="en-US" sz="2500" dirty="0" err="1">
                <a:solidFill>
                  <a:srgbClr val="FFFFFF"/>
                </a:solidFill>
                <a:latin typeface="+mn-ea"/>
              </a:rPr>
              <a:t>Woosong</a:t>
            </a:r>
            <a:r>
              <a:rPr lang="en-US" sz="2500" dirty="0">
                <a:solidFill>
                  <a:srgbClr val="FFFFFF"/>
                </a:solidFill>
                <a:latin typeface="+mn-ea"/>
              </a:rPr>
              <a:t> </a:t>
            </a:r>
            <a:r>
              <a:rPr lang="en-US" sz="2500" b="0" i="0" u="none" strike="noStrike" dirty="0">
                <a:solidFill>
                  <a:srgbClr val="FFFFFF"/>
                </a:solidFill>
                <a:latin typeface="+mn-ea"/>
              </a:rPr>
              <a:t>University </a:t>
            </a:r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85802" y="8782677"/>
            <a:ext cx="1594887" cy="150107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40807" y="8780384"/>
            <a:ext cx="1028700" cy="152400"/>
          </a:xfrm>
          <a:prstGeom prst="rect">
            <a:avLst/>
          </a:prstGeom>
        </p:spPr>
      </p:pic>
      <p:sp>
        <p:nvSpPr>
          <p:cNvPr id="28" name="TextBox 28"/>
          <p:cNvSpPr txBox="1"/>
          <p:nvPr/>
        </p:nvSpPr>
        <p:spPr>
          <a:xfrm>
            <a:off x="-31750" y="763251"/>
            <a:ext cx="6400800" cy="825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2500" b="1" dirty="0">
                <a:solidFill>
                  <a:srgbClr val="003994"/>
                </a:solidFill>
                <a:latin typeface="+mn-ea"/>
              </a:rPr>
              <a:t>Dream of Job in Korea,
</a:t>
            </a:r>
            <a:r>
              <a:rPr lang="en-US" altLang="ko-KR" sz="2500" b="1" dirty="0" err="1">
                <a:solidFill>
                  <a:srgbClr val="003994"/>
                </a:solidFill>
                <a:latin typeface="+mn-ea"/>
              </a:rPr>
              <a:t>Woosong</a:t>
            </a:r>
            <a:r>
              <a:rPr lang="en-US" altLang="ko-KR" sz="2500" b="1" dirty="0">
                <a:solidFill>
                  <a:srgbClr val="003994"/>
                </a:solidFill>
                <a:latin typeface="+mn-ea"/>
              </a:rPr>
              <a:t> will open it for you</a:t>
            </a:r>
          </a:p>
          <a:p>
            <a:pPr lvl="0" algn="ctr">
              <a:lnSpc>
                <a:spcPct val="99600"/>
              </a:lnSpc>
            </a:pPr>
            <a:endParaRPr lang="ko-KR" sz="2500" b="1" i="0" u="none" strike="noStrike" dirty="0">
              <a:solidFill>
                <a:srgbClr val="003994"/>
              </a:solidFill>
              <a:latin typeface="+mn-ea"/>
            </a:endParaRPr>
          </a:p>
        </p:txBody>
      </p:sp>
      <p:pic>
        <p:nvPicPr>
          <p:cNvPr id="29" name="_x446546240" descr="EMB00005de0307b">
            <a:extLst>
              <a:ext uri="{FF2B5EF4-FFF2-40B4-BE49-F238E27FC236}">
                <a16:creationId xmlns:a16="http://schemas.microsoft.com/office/drawing/2014/main" id="{92666CD2-1C2A-4565-98E1-890C889AC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02" y="211931"/>
            <a:ext cx="1030288" cy="36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0F6D9B9C-8FF6-46C6-BDAA-994BB9B030B6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0807" y="13406"/>
            <a:ext cx="1075843" cy="7605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" y="0"/>
            <a:ext cx="1104900" cy="9029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1016000"/>
            <a:ext cx="5461000" cy="12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27000"/>
          </a:blip>
          <a:stretch>
            <a:fillRect/>
          </a:stretch>
        </p:blipFill>
        <p:spPr>
          <a:xfrm>
            <a:off x="3643853" y="3009900"/>
            <a:ext cx="2946400" cy="30099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244600" y="685800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>
                <a:solidFill>
                  <a:srgbClr val="000000">
                    <a:alpha val="16078"/>
                  </a:srgbClr>
                </a:solidFill>
                <a:latin typeface="Pretendard Regular"/>
              </a:rPr>
              <a:t>Woosong University</a:t>
            </a:r>
          </a:p>
        </p:txBody>
      </p:sp>
      <p:sp>
        <p:nvSpPr>
          <p:cNvPr id="6" name="TextBox 6"/>
          <p:cNvSpPr txBox="1"/>
          <p:nvPr/>
        </p:nvSpPr>
        <p:spPr>
          <a:xfrm rot="-5400000">
            <a:off x="-1098318" y="6301318"/>
            <a:ext cx="3937240" cy="84645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5400" b="0" i="0" u="none" strike="noStrike" dirty="0">
                <a:solidFill>
                  <a:srgbClr val="FFFFFF"/>
                </a:solidFill>
                <a:latin typeface="+mn-ea"/>
              </a:rPr>
              <a:t>CONTENTS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604AA7-FF47-4101-8E7D-BF3EC491B747}"/>
              </a:ext>
            </a:extLst>
          </p:cNvPr>
          <p:cNvSpPr txBox="1"/>
          <p:nvPr/>
        </p:nvSpPr>
        <p:spPr>
          <a:xfrm>
            <a:off x="1374170" y="5038989"/>
            <a:ext cx="4516057" cy="3371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Global Talent Employment Leading University Guide
Global Talent Training Program</a:t>
            </a:r>
            <a:br>
              <a:rPr lang="en-US" altLang="ko-KR" b="1" dirty="0">
                <a:solidFill>
                  <a:srgbClr val="000000"/>
                </a:solidFill>
                <a:latin typeface="+mn-ea"/>
              </a:rPr>
            </a:b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- PART 1. Foundational Program</a:t>
            </a:r>
            <a:br>
              <a:rPr lang="en-US" altLang="ko-KR" b="1" dirty="0">
                <a:solidFill>
                  <a:srgbClr val="000000"/>
                </a:solidFill>
                <a:latin typeface="+mn-ea"/>
              </a:rPr>
            </a:b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- PART 2. Advanced Program
K-WORK User Guide
Introduction to </a:t>
            </a:r>
            <a:r>
              <a:rPr lang="en-US" altLang="ko-KR" b="1" dirty="0" err="1">
                <a:solidFill>
                  <a:srgbClr val="000000"/>
                </a:solidFill>
                <a:latin typeface="+mn-ea"/>
              </a:rPr>
              <a:t>Woosong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 University Employment Support Center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5D0FDE1-42B7-4848-BDB3-17AA58E5DAF6}"/>
              </a:ext>
            </a:extLst>
          </p:cNvPr>
          <p:cNvSpPr/>
          <p:nvPr/>
        </p:nvSpPr>
        <p:spPr>
          <a:xfrm>
            <a:off x="-1" y="-1"/>
            <a:ext cx="6337300" cy="72198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90273C2-9227-4C65-B1EC-0B9795C65505}"/>
              </a:ext>
            </a:extLst>
          </p:cNvPr>
          <p:cNvSpPr/>
          <p:nvPr/>
        </p:nvSpPr>
        <p:spPr>
          <a:xfrm flipH="1">
            <a:off x="-1" y="134039"/>
            <a:ext cx="63372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9600"/>
              </a:lnSpc>
            </a:pPr>
            <a:r>
              <a:rPr lang="en-US" altLang="ko-KR" sz="2300" b="1" dirty="0">
                <a:solidFill>
                  <a:schemeClr val="bg1"/>
                </a:solidFill>
                <a:latin typeface="+mn-ea"/>
              </a:rPr>
              <a:t>Global Talent Employment Program Guide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43281C9B-8CEA-417B-89D3-9BC5C2420722}"/>
              </a:ext>
            </a:extLst>
          </p:cNvPr>
          <p:cNvSpPr/>
          <p:nvPr/>
        </p:nvSpPr>
        <p:spPr>
          <a:xfrm>
            <a:off x="200854" y="996950"/>
            <a:ext cx="2802915" cy="3742690"/>
          </a:xfrm>
          <a:prstGeom prst="roundRect">
            <a:avLst>
              <a:gd name="adj" fmla="val 10337"/>
            </a:avLst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61D3097-033F-4890-80BF-6E93B8C32700}"/>
              </a:ext>
            </a:extLst>
          </p:cNvPr>
          <p:cNvSpPr/>
          <p:nvPr/>
        </p:nvSpPr>
        <p:spPr>
          <a:xfrm>
            <a:off x="3333523" y="996950"/>
            <a:ext cx="2802915" cy="3742690"/>
          </a:xfrm>
          <a:prstGeom prst="roundRect">
            <a:avLst>
              <a:gd name="adj" fmla="val 10337"/>
            </a:avLst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AF87BE98-4620-4A52-BA13-E4996E0EB242}"/>
              </a:ext>
            </a:extLst>
          </p:cNvPr>
          <p:cNvSpPr/>
          <p:nvPr/>
        </p:nvSpPr>
        <p:spPr>
          <a:xfrm>
            <a:off x="200854" y="4938406"/>
            <a:ext cx="2802915" cy="3742690"/>
          </a:xfrm>
          <a:prstGeom prst="roundRect">
            <a:avLst>
              <a:gd name="adj" fmla="val 10337"/>
            </a:avLst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0386335A-88EC-4AAE-8237-43858BC2AE5C}"/>
              </a:ext>
            </a:extLst>
          </p:cNvPr>
          <p:cNvSpPr/>
          <p:nvPr/>
        </p:nvSpPr>
        <p:spPr>
          <a:xfrm>
            <a:off x="3333523" y="4938406"/>
            <a:ext cx="2802915" cy="3742690"/>
          </a:xfrm>
          <a:prstGeom prst="roundRect">
            <a:avLst>
              <a:gd name="adj" fmla="val 10337"/>
            </a:avLst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A00B40B5-90B7-4883-BC18-6C30D9BA4B1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104" y="2025609"/>
            <a:ext cx="609600" cy="731535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E180861E-D898-4915-B135-DA4665EA125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1144" y="2810474"/>
            <a:ext cx="609600" cy="731535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pic>
        <p:nvPicPr>
          <p:cNvPr id="13" name="Image 3" descr="preencoded.png">
            <a:extLst>
              <a:ext uri="{FF2B5EF4-FFF2-40B4-BE49-F238E27FC236}">
                <a16:creationId xmlns:a16="http://schemas.microsoft.com/office/drawing/2014/main" id="{0B5EA811-95AC-4A01-A113-CFC5F9671CD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6214" y="3601481"/>
            <a:ext cx="609600" cy="731534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9E83813B-8F4A-426A-9F60-1F6C74317884}"/>
              </a:ext>
            </a:extLst>
          </p:cNvPr>
          <p:cNvSpPr/>
          <p:nvPr/>
        </p:nvSpPr>
        <p:spPr>
          <a:xfrm>
            <a:off x="525367" y="1131486"/>
            <a:ext cx="2174265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>
                <a:latin typeface="+mn-ea"/>
                <a:cs typeface="Montserrat" pitchFamily="34" charset="-120"/>
              </a:rPr>
              <a:t>Curriculum Configuration (Phase 1)</a:t>
            </a:r>
            <a:endParaRPr lang="en-US" altLang="ko-KR" sz="1600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39AC57B9-9272-401F-98B3-B8E10634EA50}"/>
              </a:ext>
            </a:extLst>
          </p:cNvPr>
          <p:cNvSpPr/>
          <p:nvPr/>
        </p:nvSpPr>
        <p:spPr>
          <a:xfrm>
            <a:off x="3657822" y="1199377"/>
            <a:ext cx="2188661" cy="9233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latin typeface="+mn-ea"/>
                <a:cs typeface="Montserrat" pitchFamily="34" charset="-120"/>
              </a:rPr>
              <a:t>Curriculum 
Configuration (Step 2)</a:t>
            </a:r>
            <a:endParaRPr lang="en-US" altLang="ko-KR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pic>
        <p:nvPicPr>
          <p:cNvPr id="18" name="Image 1" descr="preencoded.png">
            <a:extLst>
              <a:ext uri="{FF2B5EF4-FFF2-40B4-BE49-F238E27FC236}">
                <a16:creationId xmlns:a16="http://schemas.microsoft.com/office/drawing/2014/main" id="{8910C1E6-52C4-4192-A15D-0ED230C80DC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9650" y="2097174"/>
            <a:ext cx="609600" cy="73153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pic>
        <p:nvPicPr>
          <p:cNvPr id="19" name="Image 2" descr="preencoded.png">
            <a:extLst>
              <a:ext uri="{FF2B5EF4-FFF2-40B4-BE49-F238E27FC236}">
                <a16:creationId xmlns:a16="http://schemas.microsoft.com/office/drawing/2014/main" id="{FF0207F4-C106-4AC5-8E79-DA4D45339AC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9650" y="2868369"/>
            <a:ext cx="609600" cy="73153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pic>
        <p:nvPicPr>
          <p:cNvPr id="20" name="Image 3" descr="preencoded.png">
            <a:extLst>
              <a:ext uri="{FF2B5EF4-FFF2-40B4-BE49-F238E27FC236}">
                <a16:creationId xmlns:a16="http://schemas.microsoft.com/office/drawing/2014/main" id="{B54D957F-F4E1-49B1-BD59-C1040F1E98D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629" y="3610898"/>
            <a:ext cx="609600" cy="731534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sp>
        <p:nvSpPr>
          <p:cNvPr id="21" name="Text 1">
            <a:extLst>
              <a:ext uri="{FF2B5EF4-FFF2-40B4-BE49-F238E27FC236}">
                <a16:creationId xmlns:a16="http://schemas.microsoft.com/office/drawing/2014/main" id="{8F0F78F4-6DC7-4EC4-879D-FF82BCD277D7}"/>
              </a:ext>
            </a:extLst>
          </p:cNvPr>
          <p:cNvSpPr/>
          <p:nvPr/>
        </p:nvSpPr>
        <p:spPr>
          <a:xfrm>
            <a:off x="1085381" y="2076471"/>
            <a:ext cx="1998946" cy="3285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1100" b="1" dirty="0">
                <a:latin typeface="+mn-ea"/>
                <a:cs typeface="Montserrat" pitchFamily="34" charset="-120"/>
              </a:rPr>
              <a:t>Understanding companies </a:t>
            </a:r>
          </a:p>
          <a:p>
            <a:r>
              <a:rPr lang="en-US" sz="1100" b="1" dirty="0">
                <a:latin typeface="+mn-ea"/>
                <a:cs typeface="Montserrat" pitchFamily="34" charset="-120"/>
              </a:rPr>
              <a:t>and employment</a:t>
            </a:r>
            <a:endParaRPr lang="en-US" sz="1100" b="1" dirty="0">
              <a:latin typeface="+mn-ea"/>
            </a:endParaRPr>
          </a:p>
        </p:txBody>
      </p:sp>
      <p:sp>
        <p:nvSpPr>
          <p:cNvPr id="22" name="Text 3">
            <a:extLst>
              <a:ext uri="{FF2B5EF4-FFF2-40B4-BE49-F238E27FC236}">
                <a16:creationId xmlns:a16="http://schemas.microsoft.com/office/drawing/2014/main" id="{B640B347-B2AA-4C03-A4B7-4923ED8D6DC2}"/>
              </a:ext>
            </a:extLst>
          </p:cNvPr>
          <p:cNvSpPr/>
          <p:nvPr/>
        </p:nvSpPr>
        <p:spPr>
          <a:xfrm>
            <a:off x="1085381" y="2794295"/>
            <a:ext cx="1522250" cy="276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450"/>
              </a:lnSpc>
            </a:pPr>
            <a:r>
              <a:rPr lang="en-US" sz="1100" b="1" dirty="0">
                <a:latin typeface="+mn-ea"/>
                <a:cs typeface="Montserrat" pitchFamily="34" charset="-120"/>
              </a:rPr>
              <a:t>Job and Practical Skills</a:t>
            </a:r>
            <a:endParaRPr lang="en-US" sz="1100" b="1" dirty="0">
              <a:latin typeface="+mn-ea"/>
            </a:endParaRPr>
          </a:p>
        </p:txBody>
      </p:sp>
      <p:sp>
        <p:nvSpPr>
          <p:cNvPr id="23" name="Text 5">
            <a:extLst>
              <a:ext uri="{FF2B5EF4-FFF2-40B4-BE49-F238E27FC236}">
                <a16:creationId xmlns:a16="http://schemas.microsoft.com/office/drawing/2014/main" id="{94D2E584-E744-4E02-B1F1-7CB73F9D15D1}"/>
              </a:ext>
            </a:extLst>
          </p:cNvPr>
          <p:cNvSpPr/>
          <p:nvPr/>
        </p:nvSpPr>
        <p:spPr>
          <a:xfrm>
            <a:off x="1108838" y="3663950"/>
            <a:ext cx="2486310" cy="310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1100" b="1" dirty="0">
                <a:latin typeface="+mn-ea"/>
                <a:cs typeface="Montserrat" pitchFamily="34" charset="-120"/>
              </a:rPr>
              <a:t>Language </a:t>
            </a:r>
            <a:r>
              <a:rPr lang="en-US" altLang="ko-KR" sz="1100" b="1" dirty="0">
                <a:latin typeface="+mn-ea"/>
                <a:cs typeface="Montserrat" pitchFamily="34" charset="-120"/>
              </a:rPr>
              <a:t>&amp; </a:t>
            </a:r>
          </a:p>
          <a:p>
            <a:r>
              <a:rPr lang="en-US" sz="1100" b="1" dirty="0">
                <a:latin typeface="+mn-ea"/>
                <a:cs typeface="Montserrat" pitchFamily="34" charset="-120"/>
              </a:rPr>
              <a:t>Career Readiness</a:t>
            </a:r>
            <a:endParaRPr lang="en-US" sz="1100" b="1" dirty="0">
              <a:latin typeface="+mn-ea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68B1457-6F68-45CA-B2BD-DD3EE0277D36}"/>
              </a:ext>
            </a:extLst>
          </p:cNvPr>
          <p:cNvSpPr/>
          <p:nvPr/>
        </p:nvSpPr>
        <p:spPr>
          <a:xfrm>
            <a:off x="401766" y="5105569"/>
            <a:ext cx="2521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latin typeface="+mn-ea"/>
                <a:cs typeface="Montserrat" pitchFamily="34" charset="-120"/>
              </a:rPr>
              <a:t>Visa Settlement 
Employment Support</a:t>
            </a:r>
            <a:endParaRPr lang="en-US" altLang="ko-KR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25" name="Shape 1">
            <a:extLst>
              <a:ext uri="{FF2B5EF4-FFF2-40B4-BE49-F238E27FC236}">
                <a16:creationId xmlns:a16="http://schemas.microsoft.com/office/drawing/2014/main" id="{B539DC4B-1711-4B53-ABE4-046BB96EEA4E}"/>
              </a:ext>
            </a:extLst>
          </p:cNvPr>
          <p:cNvSpPr/>
          <p:nvPr/>
        </p:nvSpPr>
        <p:spPr>
          <a:xfrm>
            <a:off x="411834" y="5916556"/>
            <a:ext cx="2359050" cy="661094"/>
          </a:xfrm>
          <a:prstGeom prst="roundRect">
            <a:avLst>
              <a:gd name="adj" fmla="val 18236"/>
            </a:avLst>
          </a:prstGeom>
          <a:solidFill>
            <a:srgbClr val="990000"/>
          </a:solidFill>
          <a:ln w="7620">
            <a:noFill/>
            <a:prstDash val="solid"/>
          </a:ln>
          <a:effectLst>
            <a:outerShdw blurRad="50800" dist="50800" dir="5400000" algn="ctr" rotWithShape="0">
              <a:schemeClr val="bg1">
                <a:lumMod val="65000"/>
              </a:schemeClr>
            </a:outerShdw>
          </a:effectLst>
        </p:spPr>
      </p:sp>
      <p:sp>
        <p:nvSpPr>
          <p:cNvPr id="26" name="Shape 1">
            <a:extLst>
              <a:ext uri="{FF2B5EF4-FFF2-40B4-BE49-F238E27FC236}">
                <a16:creationId xmlns:a16="http://schemas.microsoft.com/office/drawing/2014/main" id="{974E4D25-8BE6-409A-8E5E-57FD733465BD}"/>
              </a:ext>
            </a:extLst>
          </p:cNvPr>
          <p:cNvSpPr/>
          <p:nvPr/>
        </p:nvSpPr>
        <p:spPr>
          <a:xfrm>
            <a:off x="401766" y="6741342"/>
            <a:ext cx="2379187" cy="661094"/>
          </a:xfrm>
          <a:prstGeom prst="roundRect">
            <a:avLst>
              <a:gd name="adj" fmla="val 18236"/>
            </a:avLst>
          </a:prstGeom>
          <a:solidFill>
            <a:srgbClr val="990000"/>
          </a:solidFill>
          <a:ln w="7620">
            <a:noFill/>
            <a:prstDash val="solid"/>
          </a:ln>
          <a:effectLst>
            <a:outerShdw blurRad="50800" dist="50800" dir="5400000" algn="ctr" rotWithShape="0">
              <a:schemeClr val="bg1">
                <a:lumMod val="65000"/>
              </a:schemeClr>
            </a:outerShdw>
          </a:effectLst>
        </p:spPr>
      </p:sp>
      <p:sp>
        <p:nvSpPr>
          <p:cNvPr id="27" name="Shape 1">
            <a:extLst>
              <a:ext uri="{FF2B5EF4-FFF2-40B4-BE49-F238E27FC236}">
                <a16:creationId xmlns:a16="http://schemas.microsoft.com/office/drawing/2014/main" id="{8C55BC2E-9DB3-45EB-B863-3692D3C3C9BC}"/>
              </a:ext>
            </a:extLst>
          </p:cNvPr>
          <p:cNvSpPr/>
          <p:nvPr/>
        </p:nvSpPr>
        <p:spPr>
          <a:xfrm>
            <a:off x="391697" y="7578219"/>
            <a:ext cx="2379187" cy="886331"/>
          </a:xfrm>
          <a:prstGeom prst="roundRect">
            <a:avLst>
              <a:gd name="adj" fmla="val 18236"/>
            </a:avLst>
          </a:prstGeom>
          <a:solidFill>
            <a:srgbClr val="990000"/>
          </a:solidFill>
          <a:ln w="7620">
            <a:noFill/>
            <a:prstDash val="solid"/>
          </a:ln>
          <a:effectLst>
            <a:outerShdw blurRad="50800" dist="50800" dir="5400000" algn="ctr" rotWithShape="0">
              <a:schemeClr val="bg1">
                <a:lumMod val="65000"/>
              </a:schemeClr>
            </a:outerShdw>
          </a:effectLst>
        </p:spPr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0048DE5-77CC-4AAC-BDB9-7572D15F0BA5}"/>
              </a:ext>
            </a:extLst>
          </p:cNvPr>
          <p:cNvSpPr txBox="1"/>
          <p:nvPr/>
        </p:nvSpPr>
        <p:spPr>
          <a:xfrm>
            <a:off x="506398" y="6010360"/>
            <a:ext cx="10518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chemeClr val="bg1"/>
                </a:solidFill>
              </a:rPr>
              <a:t>Visa Consulting</a:t>
            </a:r>
            <a:endParaRPr lang="ko-KR" altLang="en-US" sz="1100" dirty="0">
              <a:solidFill>
                <a:schemeClr val="bg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7DDE30D-3907-42FC-AB6E-BCBAE17E49B8}"/>
              </a:ext>
            </a:extLst>
          </p:cNvPr>
          <p:cNvSpPr txBox="1"/>
          <p:nvPr/>
        </p:nvSpPr>
        <p:spPr>
          <a:xfrm>
            <a:off x="472344" y="6838954"/>
            <a:ext cx="13051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chemeClr val="bg1"/>
                </a:solidFill>
              </a:rPr>
              <a:t>Settlement Support</a:t>
            </a:r>
            <a:endParaRPr lang="ko-KR" altLang="en-US" sz="1100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2175B70-0AD1-4556-A753-E924DE13913D}"/>
              </a:ext>
            </a:extLst>
          </p:cNvPr>
          <p:cNvSpPr txBox="1"/>
          <p:nvPr/>
        </p:nvSpPr>
        <p:spPr>
          <a:xfrm>
            <a:off x="442359" y="7642306"/>
            <a:ext cx="17876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chemeClr val="bg1"/>
                </a:solidFill>
                <a:latin typeface="+mj-ea"/>
                <a:ea typeface="+mj-ea"/>
              </a:rPr>
              <a:t>Induce long-term service</a:t>
            </a:r>
            <a:endParaRPr lang="ko-KR" altLang="en-US" sz="11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786523FA-FB8F-4C74-AB5B-69F93A34305A}"/>
              </a:ext>
            </a:extLst>
          </p:cNvPr>
          <p:cNvSpPr/>
          <p:nvPr/>
        </p:nvSpPr>
        <p:spPr>
          <a:xfrm>
            <a:off x="3620598" y="5106956"/>
            <a:ext cx="2228765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latin typeface="+mj-ea"/>
                <a:ea typeface="+mj-ea"/>
                <a:cs typeface="Montserrat" pitchFamily="34" charset="-120"/>
              </a:rPr>
              <a:t>K-Work Careers
Matching System</a:t>
            </a:r>
            <a:endParaRPr lang="en-US" altLang="ko-KR" b="1" dirty="0">
              <a:latin typeface="+mj-ea"/>
              <a:ea typeface="+mj-ea"/>
            </a:endParaRPr>
          </a:p>
        </p:txBody>
      </p:sp>
      <p:sp>
        <p:nvSpPr>
          <p:cNvPr id="47" name="Shape 1">
            <a:extLst>
              <a:ext uri="{FF2B5EF4-FFF2-40B4-BE49-F238E27FC236}">
                <a16:creationId xmlns:a16="http://schemas.microsoft.com/office/drawing/2014/main" id="{2D834ABA-73BE-4F36-A29C-E68EBBE4EAE4}"/>
              </a:ext>
            </a:extLst>
          </p:cNvPr>
          <p:cNvSpPr/>
          <p:nvPr/>
        </p:nvSpPr>
        <p:spPr>
          <a:xfrm>
            <a:off x="3564263" y="5839864"/>
            <a:ext cx="2375816" cy="596753"/>
          </a:xfrm>
          <a:prstGeom prst="roundRect">
            <a:avLst>
              <a:gd name="adj" fmla="val 18236"/>
            </a:avLst>
          </a:prstGeom>
          <a:solidFill>
            <a:srgbClr val="660066"/>
          </a:solidFill>
          <a:ln w="7620">
            <a:noFill/>
            <a:prstDash val="solid"/>
          </a:ln>
          <a:effectLst>
            <a:outerShdw blurRad="50800" dist="50800" dir="5400000" algn="ctr" rotWithShape="0">
              <a:schemeClr val="bg1">
                <a:lumMod val="65000"/>
              </a:schemeClr>
            </a:outerShdw>
          </a:effectLst>
        </p:spPr>
      </p:sp>
      <p:sp>
        <p:nvSpPr>
          <p:cNvPr id="48" name="Shape 1">
            <a:extLst>
              <a:ext uri="{FF2B5EF4-FFF2-40B4-BE49-F238E27FC236}">
                <a16:creationId xmlns:a16="http://schemas.microsoft.com/office/drawing/2014/main" id="{932F9064-8C25-44C0-9DAC-181AFBCD10E8}"/>
              </a:ext>
            </a:extLst>
          </p:cNvPr>
          <p:cNvSpPr/>
          <p:nvPr/>
        </p:nvSpPr>
        <p:spPr>
          <a:xfrm>
            <a:off x="3569298" y="6497742"/>
            <a:ext cx="2365747" cy="596753"/>
          </a:xfrm>
          <a:prstGeom prst="roundRect">
            <a:avLst>
              <a:gd name="adj" fmla="val 18236"/>
            </a:avLst>
          </a:prstGeom>
          <a:solidFill>
            <a:srgbClr val="660066"/>
          </a:solidFill>
          <a:ln w="7620">
            <a:noFill/>
            <a:prstDash val="solid"/>
          </a:ln>
          <a:effectLst>
            <a:outerShdw blurRad="50800" dist="50800" dir="5400000" algn="ctr" rotWithShape="0">
              <a:schemeClr val="bg1">
                <a:lumMod val="65000"/>
              </a:schemeClr>
            </a:outerShdw>
          </a:effectLst>
        </p:spPr>
      </p:sp>
      <p:sp>
        <p:nvSpPr>
          <p:cNvPr id="49" name="Shape 1">
            <a:extLst>
              <a:ext uri="{FF2B5EF4-FFF2-40B4-BE49-F238E27FC236}">
                <a16:creationId xmlns:a16="http://schemas.microsoft.com/office/drawing/2014/main" id="{05DFD28D-98BD-4130-91F4-9843380188C4}"/>
              </a:ext>
            </a:extLst>
          </p:cNvPr>
          <p:cNvSpPr/>
          <p:nvPr/>
        </p:nvSpPr>
        <p:spPr>
          <a:xfrm>
            <a:off x="3574332" y="7162719"/>
            <a:ext cx="2355679" cy="596753"/>
          </a:xfrm>
          <a:prstGeom prst="roundRect">
            <a:avLst>
              <a:gd name="adj" fmla="val 18236"/>
            </a:avLst>
          </a:prstGeom>
          <a:solidFill>
            <a:srgbClr val="660066"/>
          </a:solidFill>
          <a:ln w="7620">
            <a:noFill/>
            <a:prstDash val="solid"/>
          </a:ln>
          <a:effectLst>
            <a:outerShdw blurRad="50800" dist="50800" dir="5400000" algn="ctr" rotWithShape="0">
              <a:schemeClr val="bg1">
                <a:lumMod val="65000"/>
              </a:schemeClr>
            </a:outerShdw>
          </a:effectLst>
        </p:spPr>
      </p:sp>
      <p:sp>
        <p:nvSpPr>
          <p:cNvPr id="50" name="Shape 1">
            <a:extLst>
              <a:ext uri="{FF2B5EF4-FFF2-40B4-BE49-F238E27FC236}">
                <a16:creationId xmlns:a16="http://schemas.microsoft.com/office/drawing/2014/main" id="{E4A88A27-B774-48C0-8283-ACD3E5A3C4D7}"/>
              </a:ext>
            </a:extLst>
          </p:cNvPr>
          <p:cNvSpPr/>
          <p:nvPr/>
        </p:nvSpPr>
        <p:spPr>
          <a:xfrm>
            <a:off x="3574332" y="7820597"/>
            <a:ext cx="2355679" cy="596753"/>
          </a:xfrm>
          <a:prstGeom prst="roundRect">
            <a:avLst>
              <a:gd name="adj" fmla="val 18236"/>
            </a:avLst>
          </a:prstGeom>
          <a:solidFill>
            <a:srgbClr val="660066"/>
          </a:solidFill>
          <a:ln w="7620">
            <a:noFill/>
            <a:prstDash val="solid"/>
          </a:ln>
          <a:effectLst>
            <a:outerShdw blurRad="50800" dist="50800" dir="5400000" algn="ctr" rotWithShape="0">
              <a:schemeClr val="bg1">
                <a:lumMod val="65000"/>
              </a:schemeClr>
            </a:outerShdw>
          </a:effectLst>
        </p:spPr>
      </p:sp>
      <p:pic>
        <p:nvPicPr>
          <p:cNvPr id="51" name="Image 1" descr="preencoded.png">
            <a:extLst>
              <a:ext uri="{FF2B5EF4-FFF2-40B4-BE49-F238E27FC236}">
                <a16:creationId xmlns:a16="http://schemas.microsoft.com/office/drawing/2014/main" id="{22AF6527-A7A8-4EC3-8DF8-5C9C8F1667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6280" y="5950342"/>
            <a:ext cx="278819" cy="348567"/>
          </a:xfrm>
          <a:prstGeom prst="rect">
            <a:avLst/>
          </a:prstGeom>
        </p:spPr>
      </p:pic>
      <p:pic>
        <p:nvPicPr>
          <p:cNvPr id="52" name="Image 3" descr="preencoded.png">
            <a:extLst>
              <a:ext uri="{FF2B5EF4-FFF2-40B4-BE49-F238E27FC236}">
                <a16:creationId xmlns:a16="http://schemas.microsoft.com/office/drawing/2014/main" id="{0A87A8DE-08C8-41F1-9F62-541F9BF6F1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6280" y="6618543"/>
            <a:ext cx="294791" cy="368534"/>
          </a:xfrm>
          <a:prstGeom prst="rect">
            <a:avLst/>
          </a:prstGeom>
        </p:spPr>
      </p:pic>
      <p:pic>
        <p:nvPicPr>
          <p:cNvPr id="53" name="Image 5" descr="preencoded.png">
            <a:extLst>
              <a:ext uri="{FF2B5EF4-FFF2-40B4-BE49-F238E27FC236}">
                <a16:creationId xmlns:a16="http://schemas.microsoft.com/office/drawing/2014/main" id="{AC4DEF32-CA51-42EB-BAC0-4E2CE5DC6F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6280" y="7293261"/>
            <a:ext cx="294791" cy="368535"/>
          </a:xfrm>
          <a:prstGeom prst="rect">
            <a:avLst/>
          </a:prstGeom>
        </p:spPr>
      </p:pic>
      <p:pic>
        <p:nvPicPr>
          <p:cNvPr id="54" name="Image 7" descr="preencoded.png">
            <a:extLst>
              <a:ext uri="{FF2B5EF4-FFF2-40B4-BE49-F238E27FC236}">
                <a16:creationId xmlns:a16="http://schemas.microsoft.com/office/drawing/2014/main" id="{F7C23D4B-7F59-45C4-9600-D309AFB683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6280" y="7927374"/>
            <a:ext cx="293549" cy="356174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39E7A57A-69CA-40B7-BA9E-EEF8E85EF01D}"/>
              </a:ext>
            </a:extLst>
          </p:cNvPr>
          <p:cNvSpPr txBox="1"/>
          <p:nvPr/>
        </p:nvSpPr>
        <p:spPr>
          <a:xfrm>
            <a:off x="506398" y="6212944"/>
            <a:ext cx="22701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chemeClr val="bg1"/>
                </a:solidFill>
              </a:rPr>
              <a:t>D-10/E-7 Visa Conversion Consulting</a:t>
            </a:r>
            <a:endParaRPr lang="ko-KR" altLang="en-US" sz="1100" dirty="0">
              <a:solidFill>
                <a:schemeClr val="bg1"/>
              </a:solidFill>
            </a:endParaRPr>
          </a:p>
        </p:txBody>
      </p:sp>
      <p:sp>
        <p:nvSpPr>
          <p:cNvPr id="58" name="Text 6">
            <a:extLst>
              <a:ext uri="{FF2B5EF4-FFF2-40B4-BE49-F238E27FC236}">
                <a16:creationId xmlns:a16="http://schemas.microsoft.com/office/drawing/2014/main" id="{B1C579FF-3311-43A8-8F23-08F46EA26367}"/>
              </a:ext>
            </a:extLst>
          </p:cNvPr>
          <p:cNvSpPr/>
          <p:nvPr/>
        </p:nvSpPr>
        <p:spPr>
          <a:xfrm>
            <a:off x="551400" y="6961332"/>
            <a:ext cx="1606648" cy="3406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1100" dirty="0">
                <a:solidFill>
                  <a:schemeClr val="bg1"/>
                </a:solidFill>
                <a:latin typeface="+mn-ea"/>
                <a:cs typeface="Heebo Light" pitchFamily="34" charset="-120"/>
              </a:rPr>
              <a:t>Legal, financial, and life services</a:t>
            </a:r>
            <a:endParaRPr lang="en-US" sz="11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Text 6">
            <a:extLst>
              <a:ext uri="{FF2B5EF4-FFF2-40B4-BE49-F238E27FC236}">
                <a16:creationId xmlns:a16="http://schemas.microsoft.com/office/drawing/2014/main" id="{070FBB4C-30B5-45FA-AFD5-2030413F9682}"/>
              </a:ext>
            </a:extLst>
          </p:cNvPr>
          <p:cNvSpPr/>
          <p:nvPr/>
        </p:nvSpPr>
        <p:spPr>
          <a:xfrm>
            <a:off x="541106" y="7852356"/>
            <a:ext cx="2071927" cy="5276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altLang="ko-KR" sz="1000" dirty="0">
                <a:solidFill>
                  <a:schemeClr val="bg1"/>
                </a:solidFill>
                <a:latin typeface="+mn-ea"/>
                <a:cs typeface="Heebo Light" pitchFamily="34" charset="-120"/>
              </a:rPr>
              <a:t>Induce employment for more than </a:t>
            </a:r>
          </a:p>
          <a:p>
            <a:r>
              <a:rPr lang="en-US" altLang="ko-KR" sz="1000" dirty="0">
                <a:solidFill>
                  <a:schemeClr val="bg1"/>
                </a:solidFill>
                <a:latin typeface="+mn-ea"/>
                <a:cs typeface="Heebo Light" pitchFamily="34" charset="-120"/>
              </a:rPr>
              <a:t>2 years after employment
Korean Workplace Culture Education</a:t>
            </a:r>
            <a:endParaRPr 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Text 1">
            <a:extLst>
              <a:ext uri="{FF2B5EF4-FFF2-40B4-BE49-F238E27FC236}">
                <a16:creationId xmlns:a16="http://schemas.microsoft.com/office/drawing/2014/main" id="{B82823E2-B287-4EE7-A041-A13B07CB0C23}"/>
              </a:ext>
            </a:extLst>
          </p:cNvPr>
          <p:cNvSpPr/>
          <p:nvPr/>
        </p:nvSpPr>
        <p:spPr>
          <a:xfrm>
            <a:off x="4018637" y="5829455"/>
            <a:ext cx="174081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1000" dirty="0">
                <a:solidFill>
                  <a:srgbClr val="F2F0F4"/>
                </a:solidFill>
                <a:latin typeface="+mj-ea"/>
                <a:ea typeface="+mj-ea"/>
                <a:cs typeface="Montserrat" pitchFamily="34" charset="-120"/>
              </a:rPr>
              <a:t>AI Recommender System</a:t>
            </a:r>
            <a:endParaRPr lang="en-US" sz="1000" dirty="0">
              <a:latin typeface="+mj-ea"/>
              <a:ea typeface="+mj-ea"/>
            </a:endParaRPr>
          </a:p>
        </p:txBody>
      </p:sp>
      <p:sp>
        <p:nvSpPr>
          <p:cNvPr id="40" name="Text 2">
            <a:extLst>
              <a:ext uri="{FF2B5EF4-FFF2-40B4-BE49-F238E27FC236}">
                <a16:creationId xmlns:a16="http://schemas.microsoft.com/office/drawing/2014/main" id="{30B7E53D-256D-46A4-82FA-F7D8AEE29E84}"/>
              </a:ext>
            </a:extLst>
          </p:cNvPr>
          <p:cNvSpPr/>
          <p:nvPr/>
        </p:nvSpPr>
        <p:spPr>
          <a:xfrm>
            <a:off x="4018637" y="6009897"/>
            <a:ext cx="174081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1100" dirty="0">
                <a:solidFill>
                  <a:srgbClr val="DCD7E5"/>
                </a:solidFill>
                <a:latin typeface="+mj-ea"/>
                <a:ea typeface="+mj-ea"/>
                <a:cs typeface="Heebo Light" pitchFamily="34" charset="-120"/>
              </a:rPr>
              <a:t>+30% Matching Accuracy</a:t>
            </a:r>
            <a:endParaRPr lang="en-US" sz="1100" dirty="0">
              <a:latin typeface="+mj-ea"/>
              <a:ea typeface="+mj-ea"/>
            </a:endParaRPr>
          </a:p>
        </p:txBody>
      </p:sp>
      <p:sp>
        <p:nvSpPr>
          <p:cNvPr id="41" name="Text 3">
            <a:extLst>
              <a:ext uri="{FF2B5EF4-FFF2-40B4-BE49-F238E27FC236}">
                <a16:creationId xmlns:a16="http://schemas.microsoft.com/office/drawing/2014/main" id="{A120715F-C6D4-41D4-A618-05B2A63CD408}"/>
              </a:ext>
            </a:extLst>
          </p:cNvPr>
          <p:cNvSpPr/>
          <p:nvPr/>
        </p:nvSpPr>
        <p:spPr>
          <a:xfrm>
            <a:off x="4055646" y="6487597"/>
            <a:ext cx="1447800" cy="4214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1100" dirty="0">
                <a:solidFill>
                  <a:srgbClr val="F2F0F4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ontserrat" pitchFamily="34" charset="-120"/>
              </a:rPr>
              <a:t>Corporate Network</a:t>
            </a:r>
            <a:endParaRPr lang="en-US" sz="11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42" name="Text 4">
            <a:extLst>
              <a:ext uri="{FF2B5EF4-FFF2-40B4-BE49-F238E27FC236}">
                <a16:creationId xmlns:a16="http://schemas.microsoft.com/office/drawing/2014/main" id="{986E7C80-6883-49FD-942F-511E63E8B14A}"/>
              </a:ext>
            </a:extLst>
          </p:cNvPr>
          <p:cNvSpPr/>
          <p:nvPr/>
        </p:nvSpPr>
        <p:spPr>
          <a:xfrm>
            <a:off x="4152933" y="6835922"/>
            <a:ext cx="2045352" cy="2144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1000" dirty="0">
                <a:solidFill>
                  <a:srgbClr val="DCD7E5"/>
                </a:solidFill>
                <a:latin typeface="+mn-ea"/>
                <a:cs typeface="Heebo Light" pitchFamily="34" charset="-120"/>
              </a:rPr>
              <a:t>Connecting 100 companies</a:t>
            </a:r>
            <a:endParaRPr lang="en-US" sz="1000" dirty="0">
              <a:latin typeface="+mn-ea"/>
            </a:endParaRPr>
          </a:p>
        </p:txBody>
      </p:sp>
      <p:sp>
        <p:nvSpPr>
          <p:cNvPr id="43" name="Text 5">
            <a:extLst>
              <a:ext uri="{FF2B5EF4-FFF2-40B4-BE49-F238E27FC236}">
                <a16:creationId xmlns:a16="http://schemas.microsoft.com/office/drawing/2014/main" id="{FDE85B79-B3F6-402F-9F1F-C83C82E5F449}"/>
              </a:ext>
            </a:extLst>
          </p:cNvPr>
          <p:cNvSpPr/>
          <p:nvPr/>
        </p:nvSpPr>
        <p:spPr>
          <a:xfrm>
            <a:off x="3549650" y="7119620"/>
            <a:ext cx="27270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1100" dirty="0">
                <a:solidFill>
                  <a:schemeClr val="bg1"/>
                </a:solidFill>
                <a:latin typeface="+mj-ea"/>
                <a:ea typeface="+mj-ea"/>
                <a:cs typeface="Montserrat" pitchFamily="34" charset="-120"/>
              </a:rPr>
              <a:t>Recruitment Performance</a:t>
            </a:r>
            <a:endParaRPr lang="en-US" sz="11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4" name="Text 6">
            <a:extLst>
              <a:ext uri="{FF2B5EF4-FFF2-40B4-BE49-F238E27FC236}">
                <a16:creationId xmlns:a16="http://schemas.microsoft.com/office/drawing/2014/main" id="{857E6FDE-1516-4B2F-B158-FA347432E2CC}"/>
              </a:ext>
            </a:extLst>
          </p:cNvPr>
          <p:cNvSpPr/>
          <p:nvPr/>
        </p:nvSpPr>
        <p:spPr>
          <a:xfrm>
            <a:off x="4065504" y="7338075"/>
            <a:ext cx="182943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900" dirty="0">
                <a:solidFill>
                  <a:srgbClr val="DCD7E5"/>
                </a:solidFill>
                <a:latin typeface="+mj-ea"/>
                <a:ea typeface="+mj-ea"/>
                <a:cs typeface="Heebo Light" pitchFamily="34" charset="-120"/>
              </a:rPr>
              <a:t>70% conversion rate for graduates</a:t>
            </a:r>
            <a:endParaRPr lang="en-US" sz="900" dirty="0">
              <a:latin typeface="+mj-ea"/>
              <a:ea typeface="+mj-ea"/>
            </a:endParaRPr>
          </a:p>
        </p:txBody>
      </p:sp>
      <p:sp>
        <p:nvSpPr>
          <p:cNvPr id="45" name="Text 7">
            <a:extLst>
              <a:ext uri="{FF2B5EF4-FFF2-40B4-BE49-F238E27FC236}">
                <a16:creationId xmlns:a16="http://schemas.microsoft.com/office/drawing/2014/main" id="{9AEB8204-D103-485E-8D84-EB770AF7503B}"/>
              </a:ext>
            </a:extLst>
          </p:cNvPr>
          <p:cNvSpPr/>
          <p:nvPr/>
        </p:nvSpPr>
        <p:spPr>
          <a:xfrm>
            <a:off x="4110688" y="7762609"/>
            <a:ext cx="1222372" cy="34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1100" dirty="0">
                <a:solidFill>
                  <a:srgbClr val="F2F0F4"/>
                </a:solidFill>
                <a:latin typeface="+mn-ea"/>
                <a:cs typeface="Montserrat" pitchFamily="34" charset="-120"/>
              </a:rPr>
              <a:t>Improve adaptation</a:t>
            </a:r>
            <a:endParaRPr lang="en-US" sz="1100" dirty="0">
              <a:latin typeface="+mn-ea"/>
            </a:endParaRPr>
          </a:p>
        </p:txBody>
      </p:sp>
      <p:sp>
        <p:nvSpPr>
          <p:cNvPr id="46" name="Text 8">
            <a:extLst>
              <a:ext uri="{FF2B5EF4-FFF2-40B4-BE49-F238E27FC236}">
                <a16:creationId xmlns:a16="http://schemas.microsoft.com/office/drawing/2014/main" id="{2A1BA725-DC4D-481D-954B-1350CDAA0A40}"/>
              </a:ext>
            </a:extLst>
          </p:cNvPr>
          <p:cNvSpPr/>
          <p:nvPr/>
        </p:nvSpPr>
        <p:spPr>
          <a:xfrm>
            <a:off x="4097850" y="8072335"/>
            <a:ext cx="2133600" cy="756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1000" dirty="0">
                <a:solidFill>
                  <a:srgbClr val="DCD7E5"/>
                </a:solidFill>
                <a:latin typeface="+mn-ea"/>
                <a:cs typeface="Heebo Light" pitchFamily="34" charset="-120"/>
              </a:rPr>
              <a:t>Customized matching between</a:t>
            </a:r>
          </a:p>
          <a:p>
            <a:r>
              <a:rPr lang="en-US" sz="1000" dirty="0">
                <a:solidFill>
                  <a:srgbClr val="DCD7E5"/>
                </a:solidFill>
                <a:latin typeface="+mn-ea"/>
                <a:cs typeface="Heebo Light" pitchFamily="34" charset="-120"/>
              </a:rPr>
              <a:t>n companies and talents</a:t>
            </a:r>
            <a:endParaRPr lang="en-US" sz="1000" dirty="0">
              <a:latin typeface="+mn-ea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4624571-8915-4263-810F-F490F61F88B4}"/>
              </a:ext>
            </a:extLst>
          </p:cNvPr>
          <p:cNvSpPr txBox="1"/>
          <p:nvPr/>
        </p:nvSpPr>
        <p:spPr>
          <a:xfrm>
            <a:off x="995814" y="2364085"/>
            <a:ext cx="1937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/>
              <a:t>Understanding SME businesses, </a:t>
            </a:r>
          </a:p>
          <a:p>
            <a:r>
              <a:rPr lang="en-US" altLang="ko-KR" sz="800" dirty="0"/>
              <a:t>resume/self-introduction writing, interview</a:t>
            </a:r>
            <a:endParaRPr lang="ko-KR" altLang="en-US" sz="8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F966672-66C7-4AA0-B143-E60503185530}"/>
              </a:ext>
            </a:extLst>
          </p:cNvPr>
          <p:cNvSpPr txBox="1"/>
          <p:nvPr/>
        </p:nvSpPr>
        <p:spPr>
          <a:xfrm>
            <a:off x="1008428" y="3043736"/>
            <a:ext cx="2625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/>
              <a:t>Understanding Jobs by Industry</a:t>
            </a:r>
            <a:br>
              <a:rPr lang="en-US" altLang="ko-KR" sz="900" dirty="0"/>
            </a:br>
            <a:r>
              <a:rPr lang="en-US" altLang="ko-KR" sz="900" dirty="0"/>
              <a:t>Data Analysis Practice</a:t>
            </a:r>
            <a:endParaRPr lang="ko-KR" altLang="en-US" sz="90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983910D-BA8D-4478-B0F1-244EB3B7B8FC}"/>
              </a:ext>
            </a:extLst>
          </p:cNvPr>
          <p:cNvSpPr txBox="1"/>
          <p:nvPr/>
        </p:nvSpPr>
        <p:spPr>
          <a:xfrm>
            <a:off x="1009724" y="3967752"/>
            <a:ext cx="2017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/>
              <a:t>Korean Intermediate Education, Career Camp</a:t>
            </a:r>
            <a:endParaRPr lang="ko-KR" altLang="en-US" sz="90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46D72D6-9B73-4BEB-9164-3647A439E94C}"/>
              </a:ext>
            </a:extLst>
          </p:cNvPr>
          <p:cNvSpPr txBox="1"/>
          <p:nvPr/>
        </p:nvSpPr>
        <p:spPr>
          <a:xfrm>
            <a:off x="4205736" y="2163012"/>
            <a:ext cx="19307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latin typeface="+mj-ea"/>
                <a:ea typeface="+mj-ea"/>
              </a:rPr>
              <a:t>Corporate Cooperation Practice</a:t>
            </a:r>
          </a:p>
          <a:p>
            <a:r>
              <a:rPr lang="en-US" altLang="ko-KR" sz="900" dirty="0"/>
              <a:t>Corporate Linked Capstone Design,</a:t>
            </a:r>
            <a:br>
              <a:rPr lang="en-US" altLang="ko-KR" sz="900" dirty="0"/>
            </a:br>
            <a:r>
              <a:rPr lang="en-US" altLang="ko-KR" sz="900" dirty="0"/>
              <a:t>Project-based learning</a:t>
            </a:r>
            <a:endParaRPr lang="ko-KR" altLang="en-US" sz="90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806E7DD-656F-4547-8BF3-E63F399C8206}"/>
              </a:ext>
            </a:extLst>
          </p:cNvPr>
          <p:cNvSpPr txBox="1"/>
          <p:nvPr/>
        </p:nvSpPr>
        <p:spPr>
          <a:xfrm>
            <a:off x="4211093" y="2924167"/>
            <a:ext cx="19718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latin typeface="+mj-ea"/>
                <a:ea typeface="+mj-ea"/>
              </a:rPr>
              <a:t>Professional Training</a:t>
            </a:r>
          </a:p>
          <a:p>
            <a:r>
              <a:rPr lang="en-US" altLang="ko-KR" sz="900" dirty="0">
                <a:latin typeface="+mj-ea"/>
                <a:ea typeface="+mj-ea"/>
              </a:rPr>
              <a:t>Labor Standards Act. Industrial Safety Education, Business Korean (Advanced</a:t>
            </a:r>
            <a:r>
              <a:rPr lang="en-US" altLang="ko-KR" sz="900" dirty="0"/>
              <a:t>)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ED8B279-AA6B-4ADF-BB11-0839553AB640}"/>
              </a:ext>
            </a:extLst>
          </p:cNvPr>
          <p:cNvSpPr txBox="1"/>
          <p:nvPr/>
        </p:nvSpPr>
        <p:spPr>
          <a:xfrm>
            <a:off x="4206715" y="3659628"/>
            <a:ext cx="178144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latin typeface="+mj-ea"/>
                <a:ea typeface="+mj-ea"/>
              </a:rPr>
              <a:t>Career readiness</a:t>
            </a:r>
          </a:p>
          <a:p>
            <a:r>
              <a:rPr lang="en-US" altLang="ko-KR" sz="900" dirty="0">
                <a:latin typeface="+mj-ea"/>
                <a:ea typeface="+mj-ea"/>
              </a:rPr>
              <a:t>Internship matching, portfolio creation, interview feedback</a:t>
            </a:r>
          </a:p>
        </p:txBody>
      </p:sp>
    </p:spTree>
    <p:extLst>
      <p:ext uri="{BB962C8B-B14F-4D97-AF65-F5344CB8AC3E}">
        <p14:creationId xmlns:p14="http://schemas.microsoft.com/office/powerpoint/2010/main" val="33309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85EB9388-DD4B-4D69-B3CC-5599D9368D88}"/>
              </a:ext>
            </a:extLst>
          </p:cNvPr>
          <p:cNvSpPr/>
          <p:nvPr/>
        </p:nvSpPr>
        <p:spPr>
          <a:xfrm>
            <a:off x="0" y="0"/>
            <a:ext cx="1111250" cy="90043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7"/>
          <p:cNvSpPr txBox="1"/>
          <p:nvPr/>
        </p:nvSpPr>
        <p:spPr>
          <a:xfrm>
            <a:off x="2718123" y="6141728"/>
            <a:ext cx="2819400" cy="1520778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Common Competencies
Employability
Job competencies
Other</a:t>
            </a:r>
            <a:endParaRPr lang="en-US" sz="1600" i="0" u="none" strike="noStrike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665835E-0B36-4D3C-B883-13E9EC2DB034}"/>
              </a:ext>
            </a:extLst>
          </p:cNvPr>
          <p:cNvSpPr/>
          <p:nvPr/>
        </p:nvSpPr>
        <p:spPr>
          <a:xfrm flipH="1">
            <a:off x="2504380" y="5492750"/>
            <a:ext cx="3584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9600"/>
              </a:lnSpc>
            </a:pPr>
            <a:r>
              <a:rPr lang="en-US" altLang="ko-KR" b="1" dirty="0">
                <a:latin typeface="+mn-ea"/>
              </a:rPr>
              <a:t>PART 1. Foundational Program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145EA5E-806A-4D96-A1C9-0FD8F7C6F20B}"/>
              </a:ext>
            </a:extLst>
          </p:cNvPr>
          <p:cNvSpPr/>
          <p:nvPr/>
        </p:nvSpPr>
        <p:spPr>
          <a:xfrm rot="16200000" flipH="1">
            <a:off x="-3200380" y="4464674"/>
            <a:ext cx="80774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9600"/>
              </a:lnSpc>
            </a:pPr>
            <a:r>
              <a:rPr lang="en-US" altLang="ko-KR" sz="3600" b="1" dirty="0">
                <a:solidFill>
                  <a:schemeClr val="bg1"/>
                </a:solidFill>
                <a:latin typeface="+mn-ea"/>
              </a:rPr>
              <a:t>Global Talent Employment Training </a:t>
            </a:r>
          </a:p>
        </p:txBody>
      </p:sp>
      <p:pic>
        <p:nvPicPr>
          <p:cNvPr id="9" name="Picture 27">
            <a:extLst>
              <a:ext uri="{FF2B5EF4-FFF2-40B4-BE49-F238E27FC236}">
                <a16:creationId xmlns:a16="http://schemas.microsoft.com/office/drawing/2014/main" id="{DBDD96BB-BCDA-4473-B43F-C66E6C81F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564" y="234950"/>
            <a:ext cx="1028700" cy="152400"/>
          </a:xfrm>
          <a:prstGeom prst="rect">
            <a:avLst/>
          </a:prstGeom>
        </p:spPr>
      </p:pic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0329FF99-23D5-4A67-9A81-1C70286BB932}"/>
              </a:ext>
            </a:extLst>
          </p:cNvPr>
          <p:cNvCxnSpPr/>
          <p:nvPr/>
        </p:nvCxnSpPr>
        <p:spPr>
          <a:xfrm>
            <a:off x="2463733" y="5541606"/>
            <a:ext cx="0" cy="212090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377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sz="1700" b="1" i="0" u="none" strike="noStrike" dirty="0">
                <a:solidFill>
                  <a:srgbClr val="000000"/>
                </a:solidFill>
                <a:latin typeface="+mn-ea"/>
              </a:rPr>
              <a:t>PART 1. </a:t>
            </a: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Foundational Program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094AE931-7606-4C54-A2CE-7D657E997E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37889"/>
              </p:ext>
            </p:extLst>
          </p:nvPr>
        </p:nvGraphicFramePr>
        <p:xfrm>
          <a:off x="273050" y="1135684"/>
          <a:ext cx="5835651" cy="5223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7257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70568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58913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58913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354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Joint Capabilities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baseline="0" dirty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①</a:t>
                      </a:r>
                      <a:r>
                        <a:rPr lang="ko-KR" altLang="en-US" sz="1000" kern="0" spc="0" baseline="0" dirty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kern="0" spc="0" baseline="0" dirty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Korean Language Education</a:t>
                      </a:r>
                      <a:endParaRPr lang="ko-KR" altLang="en-US" sz="1000" kern="0" spc="0" baseline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6376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Checking the level through basic Korean language assessment and learning real-life Korean to support adaptation to Korean society and work life.</a:t>
                      </a:r>
                      <a:endParaRPr lang="ko-KR" altLang="en-US" sz="1000" kern="0" spc="0" baseline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354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4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2025. 5. ~ 2025. 6.</a:t>
                      </a:r>
                      <a:endParaRPr lang="en-US" sz="1000" kern="0" spc="0" baseline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No. of Educators</a:t>
                      </a:r>
                      <a:endParaRPr lang="ko-KR" altLang="en-US" sz="1000" kern="0" spc="0" baseline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32399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⦁</a:t>
                      </a:r>
                      <a:r>
                        <a:rPr lang="en-US" altLang="ko-KR" sz="1000" kern="0" spc="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Basic Korean Language Assessment
⦁Greeting Practice
⦁Introduce yourself
⦁Continue daily conversations
⦁Responding to numbers and finance
⦁Restaurant and Commerce related Korean
⦁How to use transportation
⦁Commerce high-level language
⦁How to deal with emergencies
⦁Meetings, moving days, work-related expressions
⦁Role-play and presentation using what you have learned</a:t>
                      </a:r>
                      <a:endParaRPr lang="ko-KR" altLang="en-US" sz="1000" kern="0" spc="0" baseline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6376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Basic Korean Assessment &gt; Daily Conversation and Real Life Korean Education &gt; Role-play and presentation using what you have learned</a:t>
                      </a:r>
                      <a:endParaRPr lang="ko-KR" altLang="en-US" sz="1000" kern="0" spc="0" baseline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DF60395-53F0-4683-83A4-401E6855736A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03C7910-A624-42C8-86F5-4C8B45B00C23}"/>
              </a:ext>
            </a:extLst>
          </p:cNvPr>
          <p:cNvSpPr txBox="1"/>
          <p:nvPr/>
        </p:nvSpPr>
        <p:spPr>
          <a:xfrm>
            <a:off x="4604254" y="8568791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 dirty="0" err="1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Woosong</a:t>
            </a:r>
            <a:r>
              <a:rPr lang="en-US" sz="1300" b="0" i="0" u="none" strike="noStrike" dirty="0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 University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C62D658-B5BF-4278-AAA4-456CA8BC93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220011"/>
              </p:ext>
            </p:extLst>
          </p:nvPr>
        </p:nvGraphicFramePr>
        <p:xfrm>
          <a:off x="219242" y="1108019"/>
          <a:ext cx="5861050" cy="3495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042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54208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527175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3179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Employability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Understanding Small and Medium Business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6347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Understand the overall structure of the Korean economy by learning the definition and economic role of SMEs, market structure competition strategies, and government support systems.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3609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2025. 6.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4478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Definition, characteristics, and economic role of SMEs
⦁market structure, competitive strategy &amp; government support systems
⦁Marketing, H/R Management, Financial Management Fundamentals
⦁Innovation and technology development, global market entry strategy
⦁Practical case studies and discussions, practical application workshops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6347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Understanding the concept of SMEs &gt; analyzing industry structure &gt; learning key management functions &gt; Case-based practice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8E1A3841-BA8B-4E04-AF91-3DA9F8C6A4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362652"/>
              </p:ext>
            </p:extLst>
          </p:nvPr>
        </p:nvGraphicFramePr>
        <p:xfrm>
          <a:off x="244641" y="4765029"/>
          <a:ext cx="5835651" cy="3414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7257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70568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58913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58913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355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Employability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Resume and cover letter writing practice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5527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Resume &amp; cover letter basic structure and writing tips education to acquire competencies tailored to the Korean job market.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2791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2025. 7.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6738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Resume and cover letter overview &amp; Basic Understanding
⦁Customized writing strategies for each job
⦁Resume drafting practice
⦁Practice in drafting a personal statement
⦁Feedback and final completion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5527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Resume and cover letter outline, item comprehension &gt; writing strategy learning and practice &gt; feedback and final completion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30893E5-FF63-42DF-AD04-6D5BACC59F50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3">
            <a:extLst>
              <a:ext uri="{FF2B5EF4-FFF2-40B4-BE49-F238E27FC236}">
                <a16:creationId xmlns:a16="http://schemas.microsoft.com/office/drawing/2014/main" id="{33F0055F-8748-41D1-AED6-80948D58995A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sz="1700" b="1" i="0" u="none" strike="noStrike" dirty="0">
                <a:solidFill>
                  <a:srgbClr val="000000"/>
                </a:solidFill>
                <a:latin typeface="+mn-ea"/>
              </a:rPr>
              <a:t>PART 1. </a:t>
            </a: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Foundational Program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03016BBD-4FB2-4FBE-9248-6A14409E76BC}"/>
              </a:ext>
            </a:extLst>
          </p:cNvPr>
          <p:cNvSpPr txBox="1"/>
          <p:nvPr/>
        </p:nvSpPr>
        <p:spPr>
          <a:xfrm>
            <a:off x="4604254" y="8568791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 dirty="0" err="1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Woosong</a:t>
            </a:r>
            <a:r>
              <a:rPr lang="en-US" sz="1300" b="0" i="0" u="none" strike="noStrike" dirty="0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2944743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C62D658-B5BF-4278-AAA4-456CA8BC93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002339"/>
              </p:ext>
            </p:extLst>
          </p:nvPr>
        </p:nvGraphicFramePr>
        <p:xfrm>
          <a:off x="248192" y="1149350"/>
          <a:ext cx="5860508" cy="464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2570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77684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65127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65127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4653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Employability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③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Mock interviews and coaching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9289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Understanding various interview types of Korean companies, coaching on strategic response capabilities for each actual interview situation.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4653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2025. 07.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8416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Understand interview types (1:1, group, AI interviews) in Korean companies
⦁Effective answer strategies for each interview question
⦁Individual interview practice and feedback
⦁Coaching for corporate executives and expert interviews
⦁Analysis of actual corporate interview cases and response strategies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9469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Understanding interview types &gt; establishing interview response strategies &gt; practice and feedback &gt; expert coaching &gt; Analyzing actual cases and establishing response strategies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sp>
        <p:nvSpPr>
          <p:cNvPr id="6" name="TextBox 3">
            <a:extLst>
              <a:ext uri="{FF2B5EF4-FFF2-40B4-BE49-F238E27FC236}">
                <a16:creationId xmlns:a16="http://schemas.microsoft.com/office/drawing/2014/main" id="{1F8B2FBE-8A56-4AA6-AF5C-3F3BCF0EC367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sz="1700" b="1" i="0" u="none" strike="noStrike" dirty="0">
                <a:solidFill>
                  <a:srgbClr val="000000"/>
                </a:solidFill>
                <a:latin typeface="+mn-ea"/>
              </a:rPr>
              <a:t>PART 1. </a:t>
            </a: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Foundational Program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1149EC2-D7C4-4E23-9810-1683D4382232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5">
            <a:extLst>
              <a:ext uri="{FF2B5EF4-FFF2-40B4-BE49-F238E27FC236}">
                <a16:creationId xmlns:a16="http://schemas.microsoft.com/office/drawing/2014/main" id="{5C93CB67-2323-4907-87D1-FBC906AC5BFE}"/>
              </a:ext>
            </a:extLst>
          </p:cNvPr>
          <p:cNvSpPr txBox="1"/>
          <p:nvPr/>
        </p:nvSpPr>
        <p:spPr>
          <a:xfrm>
            <a:off x="4604254" y="8568791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 dirty="0" err="1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Woosong</a:t>
            </a:r>
            <a:r>
              <a:rPr lang="en-US" sz="1300" b="0" i="0" u="none" strike="noStrike" dirty="0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652057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094AE931-7606-4C54-A2CE-7D657E997E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555839"/>
              </p:ext>
            </p:extLst>
          </p:nvPr>
        </p:nvGraphicFramePr>
        <p:xfrm>
          <a:off x="220081" y="1186659"/>
          <a:ext cx="5888618" cy="3517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8578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85732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72154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72154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2330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Job competencies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Data Analysis Practical Training (Python Skill 1)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40211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Learning Python structure and basic grammar to lay the foundation for practical job competencies.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2342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2025. 8.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9503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</a:t>
                      </a:r>
                      <a:r>
                        <a:rPr lang="en-US" altLang="ko-KR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Pyton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environment building and basic grammar, examples &amp; review lectures
⦁Key data structures in </a:t>
                      </a:r>
                      <a:r>
                        <a:rPr lang="en-US" altLang="ko-KR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Pyton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
⦁Deepening control statements
⦁ Understanding, practice and review of functions and modules
⦁Data Processing Basics
⦁Leverage Pandas and </a:t>
                      </a:r>
                      <a:r>
                        <a:rPr lang="en-US" altLang="ko-KR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Numpy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
⦁Project planning and implementation
⦁Code review and optimization
⦁Project presentation preparation, project presentation and feedback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6712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Python Fundamentals &gt; Data Processing Practice &gt; Project Design and Implementation &gt; Presentation and Feedback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C62D658-B5BF-4278-AAA4-456CA8BC93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079525"/>
              </p:ext>
            </p:extLst>
          </p:nvPr>
        </p:nvGraphicFramePr>
        <p:xfrm>
          <a:off x="220081" y="4894455"/>
          <a:ext cx="5911849" cy="34659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3543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92382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77962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77962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3323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Job competencies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Understanding of industry and job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6635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Establishment of a personalized employment plan through job introductions for major industries in Korea and the required competencies &amp; aptitude tests.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3323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2025. 08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4036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Job Introduction and Prospects for Major Industries in Korea
⦁Required competencies and job aptitude test for each job
⦁Analysis of recruitment process &amp; strategy establishment for each company
⦁Create a customized employment roadmap for your desired job
⦁Employment Success Stories and Mentoring Sessions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6635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Understanding jobs and prospects for each major industry&gt; Establishing a recruitment strategy &gt; competency and aptitude test&gt; Creating a customized roadmap &gt; Mentoring based on actual cases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77607060-E564-49C0-A248-7563F452D815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5">
            <a:extLst>
              <a:ext uri="{FF2B5EF4-FFF2-40B4-BE49-F238E27FC236}">
                <a16:creationId xmlns:a16="http://schemas.microsoft.com/office/drawing/2014/main" id="{DFA87434-95C2-4A4A-B646-E12A201106CA}"/>
              </a:ext>
            </a:extLst>
          </p:cNvPr>
          <p:cNvSpPr txBox="1"/>
          <p:nvPr/>
        </p:nvSpPr>
        <p:spPr>
          <a:xfrm>
            <a:off x="4604254" y="8568791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 dirty="0" err="1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Woosong</a:t>
            </a:r>
            <a:r>
              <a:rPr lang="en-US" sz="1300" b="0" i="0" u="none" strike="noStrike" dirty="0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 University</a:t>
            </a: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3AB419BD-771E-4898-81C9-647675DE7AA3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sz="1700" b="1" i="0" u="none" strike="noStrike" dirty="0">
                <a:solidFill>
                  <a:srgbClr val="000000"/>
                </a:solidFill>
                <a:latin typeface="+mn-ea"/>
              </a:rPr>
              <a:t>PART 1. </a:t>
            </a: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Foundational Program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9101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094AE931-7606-4C54-A2CE-7D657E997E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764926"/>
              </p:ext>
            </p:extLst>
          </p:nvPr>
        </p:nvGraphicFramePr>
        <p:xfrm>
          <a:off x="244140" y="1155701"/>
          <a:ext cx="5849019" cy="34988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110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76399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62255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62255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2452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Others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Data Analysis Practical Training (Python Skill 2)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48797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Understand the basics of data analysis, and strengthen practical skills by learning how to collect and preprocess data.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2464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2025. 8.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873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⦁Data Analysis Basics
⦁Data collection
⦁Data preprocessing
⦁Data visualization
⦁Projects &amp; Presentations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6412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Data Analysis Practical Training &gt; Projects and Presentations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sp>
        <p:nvSpPr>
          <p:cNvPr id="5" name="TextBox 3">
            <a:extLst>
              <a:ext uri="{FF2B5EF4-FFF2-40B4-BE49-F238E27FC236}">
                <a16:creationId xmlns:a16="http://schemas.microsoft.com/office/drawing/2014/main" id="{5EEED7DB-3713-43CA-A68B-3FA6901CB379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sz="1700" b="1" i="0" u="none" strike="noStrike" dirty="0">
                <a:solidFill>
                  <a:srgbClr val="000000"/>
                </a:solidFill>
                <a:latin typeface="+mn-ea"/>
              </a:rPr>
              <a:t>PART 1. </a:t>
            </a: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Foundational Program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FD721E62-4015-4004-80F4-32A0B65A38DF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5">
            <a:extLst>
              <a:ext uri="{FF2B5EF4-FFF2-40B4-BE49-F238E27FC236}">
                <a16:creationId xmlns:a16="http://schemas.microsoft.com/office/drawing/2014/main" id="{54957ED8-9132-4A2A-A841-9EDB54975F96}"/>
              </a:ext>
            </a:extLst>
          </p:cNvPr>
          <p:cNvSpPr txBox="1"/>
          <p:nvPr/>
        </p:nvSpPr>
        <p:spPr>
          <a:xfrm>
            <a:off x="4604254" y="8568791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 dirty="0" err="1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Woosong</a:t>
            </a:r>
            <a:r>
              <a:rPr lang="en-US" sz="1300" b="0" i="0" u="none" strike="noStrike" dirty="0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3066698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85EB9388-DD4B-4D69-B3CC-5599D9368D88}"/>
              </a:ext>
            </a:extLst>
          </p:cNvPr>
          <p:cNvSpPr/>
          <p:nvPr/>
        </p:nvSpPr>
        <p:spPr>
          <a:xfrm>
            <a:off x="0" y="0"/>
            <a:ext cx="1111250" cy="90043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99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945757" y="6233482"/>
            <a:ext cx="3352800" cy="128224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Other
Employment Practice
Employment Training</a:t>
            </a:r>
            <a:endParaRPr lang="en-US" sz="1600" i="0" u="none" strike="noStrike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C69B3F5-478C-44B8-93B3-08FB4E8C7B88}"/>
              </a:ext>
            </a:extLst>
          </p:cNvPr>
          <p:cNvSpPr/>
          <p:nvPr/>
        </p:nvSpPr>
        <p:spPr>
          <a:xfrm rot="16200000" flipH="1">
            <a:off x="-3187650" y="4576552"/>
            <a:ext cx="8077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9600"/>
              </a:lnSpc>
            </a:pPr>
            <a:r>
              <a:rPr lang="en-US" altLang="ko-KR" sz="3600" b="1" dirty="0">
                <a:solidFill>
                  <a:schemeClr val="bg1"/>
                </a:solidFill>
                <a:latin typeface="+mn-ea"/>
              </a:rPr>
              <a:t>Global Talent Employment Training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FD6306C-0E3C-46D1-8B01-24B51E653E7E}"/>
              </a:ext>
            </a:extLst>
          </p:cNvPr>
          <p:cNvSpPr/>
          <p:nvPr/>
        </p:nvSpPr>
        <p:spPr>
          <a:xfrm flipH="1">
            <a:off x="2755738" y="5416550"/>
            <a:ext cx="3217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9600"/>
              </a:lnSpc>
            </a:pPr>
            <a:r>
              <a:rPr lang="en-US" altLang="ko-KR" b="1" dirty="0">
                <a:latin typeface="+mn-ea"/>
              </a:rPr>
              <a:t>PART 2. Advanced Program</a:t>
            </a:r>
          </a:p>
        </p:txBody>
      </p:sp>
      <p:pic>
        <p:nvPicPr>
          <p:cNvPr id="10" name="Picture 27">
            <a:extLst>
              <a:ext uri="{FF2B5EF4-FFF2-40B4-BE49-F238E27FC236}">
                <a16:creationId xmlns:a16="http://schemas.microsoft.com/office/drawing/2014/main" id="{43E491BB-7550-4EFF-8BDE-048A45911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680" y="234950"/>
            <a:ext cx="1028700" cy="152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06CE545-84D8-4EE4-961D-AF4966A6992A}"/>
              </a:ext>
            </a:extLst>
          </p:cNvPr>
          <p:cNvSpPr txBox="1"/>
          <p:nvPr/>
        </p:nvSpPr>
        <p:spPr>
          <a:xfrm>
            <a:off x="9645650" y="6754547"/>
            <a:ext cx="2819400" cy="1520778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en-US" altLang="ko-KR" sz="1600" b="1" dirty="0">
                <a:solidFill>
                  <a:srgbClr val="000000"/>
                </a:solidFill>
                <a:latin typeface="+mn-ea"/>
              </a:rPr>
              <a:t>Common Competencies
Employability
Job competencies
Other</a:t>
            </a:r>
            <a:endParaRPr lang="en-US" sz="16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0E28109-DFD3-4883-B67D-E880DAAE349A}"/>
              </a:ext>
            </a:extLst>
          </p:cNvPr>
          <p:cNvSpPr/>
          <p:nvPr/>
        </p:nvSpPr>
        <p:spPr>
          <a:xfrm flipH="1">
            <a:off x="8045450" y="3968750"/>
            <a:ext cx="3584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9600"/>
              </a:lnSpc>
            </a:pPr>
            <a:r>
              <a:rPr lang="en-US" altLang="ko-KR" b="1" dirty="0">
                <a:latin typeface="+mn-ea"/>
              </a:rPr>
              <a:t>PART 1. Foundational Program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451F46CD-CCD5-43BF-BA85-F714CF4476D2}"/>
              </a:ext>
            </a:extLst>
          </p:cNvPr>
          <p:cNvCxnSpPr/>
          <p:nvPr/>
        </p:nvCxnSpPr>
        <p:spPr>
          <a:xfrm>
            <a:off x="2755738" y="5416550"/>
            <a:ext cx="0" cy="212090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762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9CD3202-7459-48C8-B832-202EE8522C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924292"/>
              </p:ext>
            </p:extLst>
          </p:nvPr>
        </p:nvGraphicFramePr>
        <p:xfrm>
          <a:off x="330200" y="1135684"/>
          <a:ext cx="5778500" cy="4930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042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54208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51656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Others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r>
                        <a:rPr lang="ko-KR" altLang="en-US" sz="1000" kern="0" spc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Business Korean Education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6425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Enhance job expertise by strengthening business Korean skills that are essential for job performance.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3637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09. ~ 10.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26818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⦁Learning work-related business terms and expressions
⦁How to understand and write contracts and official documents
⦁Writing and presenting practical reports
⦁Customer and phone response skills
⦁Practice business Korean based on real cases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7254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Learn Nice terms and expressions &gt; Improve business document writing skills &gt; strengthen communication skills &gt; practice practical application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sp>
        <p:nvSpPr>
          <p:cNvPr id="6" name="TextBox 3">
            <a:extLst>
              <a:ext uri="{FF2B5EF4-FFF2-40B4-BE49-F238E27FC236}">
                <a16:creationId xmlns:a16="http://schemas.microsoft.com/office/drawing/2014/main" id="{F38E6DE3-39B1-45AB-8416-8D08E166F4D2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sz="1700" b="1" i="0" u="none" strike="noStrike" dirty="0">
                <a:solidFill>
                  <a:srgbClr val="000000"/>
                </a:solidFill>
                <a:latin typeface="+mn-ea"/>
              </a:rPr>
              <a:t>PART 2. </a:t>
            </a: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Advanced Program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BD89D5A9-4067-4659-948C-1B5DBD0FC688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5">
            <a:extLst>
              <a:ext uri="{FF2B5EF4-FFF2-40B4-BE49-F238E27FC236}">
                <a16:creationId xmlns:a16="http://schemas.microsoft.com/office/drawing/2014/main" id="{84C57C02-AAD2-4BB8-86ED-A090BA924AF0}"/>
              </a:ext>
            </a:extLst>
          </p:cNvPr>
          <p:cNvSpPr txBox="1"/>
          <p:nvPr/>
        </p:nvSpPr>
        <p:spPr>
          <a:xfrm>
            <a:off x="4604254" y="8568791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 dirty="0" err="1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Woosong</a:t>
            </a:r>
            <a:r>
              <a:rPr lang="en-US" sz="1300" b="0" i="0" u="none" strike="noStrike" dirty="0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 University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AA5EA712-5975-4D3E-B26A-B88AA90B9D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213049"/>
              </p:ext>
            </p:extLst>
          </p:nvPr>
        </p:nvGraphicFramePr>
        <p:xfrm>
          <a:off x="279400" y="1058630"/>
          <a:ext cx="5778500" cy="39652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042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54208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4257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Employment Practice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1000" b="1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Industry-University Cooperation Project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 Company-linked Capstone Design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4191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Strengthening planning capabilities through team project task solving and presentation.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2994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10. ~ 11.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20873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⦁Preliminary consultation on joint research projects with companies (professor in charge)
⦁Orientation, team composition, and task selection for each team
⦁Task progress, planning establishment (goal setting, division of work)
⦁Task progress data by team, prototype research
⦁Design and development progress
⦁Prototype development, presentation
⦁Design and development progress
⦁Final development and functional improvement
⦁Report writing, PPT writing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5979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Preparation of corporate joint tasks &gt; team project progress &gt; results presentation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5B450A63-F930-472F-A3C7-547DC2DBA2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39875"/>
              </p:ext>
            </p:extLst>
          </p:nvPr>
        </p:nvGraphicFramePr>
        <p:xfrm>
          <a:off x="279400" y="5161737"/>
          <a:ext cx="5778500" cy="3198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042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54208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4483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Employment Practice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Data Analysis (Python Project)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354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Strengthening practical employment capabilities through data analysis projects.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2534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12. ~ 2026. 01.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4593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 Project topic selection, planning
⦁ Data Collection/Model Development
⦁ Service Implementation and Deployment
⦁ Portfolio Creation, Documentation
⦁ Teamwork and collaboration skills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5054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Data analysis project assignment &gt; portfolio creation 
Empowering &gt; collaboration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sp>
        <p:nvSpPr>
          <p:cNvPr id="7" name="TextBox 3">
            <a:extLst>
              <a:ext uri="{FF2B5EF4-FFF2-40B4-BE49-F238E27FC236}">
                <a16:creationId xmlns:a16="http://schemas.microsoft.com/office/drawing/2014/main" id="{13B9CF54-A4EF-44FB-9EFF-BEB471E3F82C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sz="1700" b="1" i="0" u="none" strike="noStrike" dirty="0">
                <a:solidFill>
                  <a:srgbClr val="000000"/>
                </a:solidFill>
                <a:latin typeface="+mn-ea"/>
              </a:rPr>
              <a:t>PART 2. </a:t>
            </a: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Advanced Program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C5B7A965-AF4E-4291-863A-AB7A7E1315D1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5">
            <a:extLst>
              <a:ext uri="{FF2B5EF4-FFF2-40B4-BE49-F238E27FC236}">
                <a16:creationId xmlns:a16="http://schemas.microsoft.com/office/drawing/2014/main" id="{8799B7A8-C079-41D3-86F6-981AEEBD3F57}"/>
              </a:ext>
            </a:extLst>
          </p:cNvPr>
          <p:cNvSpPr txBox="1"/>
          <p:nvPr/>
        </p:nvSpPr>
        <p:spPr>
          <a:xfrm>
            <a:off x="4604254" y="8568791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 dirty="0" err="1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Woosong</a:t>
            </a:r>
            <a:r>
              <a:rPr lang="en-US" sz="1300" b="0" i="0" u="none" strike="noStrike" dirty="0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3451108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AA5EA712-5975-4D3E-B26A-B88AA90B9D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207090"/>
              </p:ext>
            </p:extLst>
          </p:nvPr>
        </p:nvGraphicFramePr>
        <p:xfrm>
          <a:off x="217236" y="1146023"/>
          <a:ext cx="5886451" cy="3401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8114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85111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71613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71613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4257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Employment Training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Labor Standards Act ⦁ Industrial Safety Education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4191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Based on an understanding of Korean labor laws and working environment, we provide practical education to help them find a stable job and adapt to the workplace.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2026. 01.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3078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 Korean Labor Standards Act and Protection of Foreign Workers
⦁ Sexual harassment prevention education &amp; legal response in the workplace
⦁ Occupational Safety/Risk Management
⦁ Review of employment contract
⦁ Industrial Relations and Employment Insurance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5979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Learning about the Labor Standards Act and Industrial Safety Regulations &gt; Understanding of Employment Contracts &gt; Understanding of Industrial Relations and Employment Insurance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084EE0C4-1B6B-4127-A14B-389782F728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200767"/>
              </p:ext>
            </p:extLst>
          </p:nvPr>
        </p:nvGraphicFramePr>
        <p:xfrm>
          <a:off x="217236" y="4654550"/>
          <a:ext cx="5886451" cy="3709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8114">
                  <a:extLst>
                    <a:ext uri="{9D8B030D-6E8A-4147-A177-3AD203B41FA5}">
                      <a16:colId xmlns:a16="http://schemas.microsoft.com/office/drawing/2014/main" val="506049110"/>
                    </a:ext>
                  </a:extLst>
                </a:gridCol>
                <a:gridCol w="1685111">
                  <a:extLst>
                    <a:ext uri="{9D8B030D-6E8A-4147-A177-3AD203B41FA5}">
                      <a16:colId xmlns:a16="http://schemas.microsoft.com/office/drawing/2014/main" val="1405472670"/>
                    </a:ext>
                  </a:extLst>
                </a:gridCol>
                <a:gridCol w="1471613">
                  <a:extLst>
                    <a:ext uri="{9D8B030D-6E8A-4147-A177-3AD203B41FA5}">
                      <a16:colId xmlns:a16="http://schemas.microsoft.com/office/drawing/2014/main" val="3289896520"/>
                    </a:ext>
                  </a:extLst>
                </a:gridCol>
                <a:gridCol w="1471613">
                  <a:extLst>
                    <a:ext uri="{9D8B030D-6E8A-4147-A177-3AD203B41FA5}">
                      <a16:colId xmlns:a16="http://schemas.microsoft.com/office/drawing/2014/main" val="90240692"/>
                    </a:ext>
                  </a:extLst>
                </a:gridCol>
              </a:tblGrid>
              <a:tr h="3567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Employment Training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1000" kern="0" spc="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Job Camp Job Fair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36328"/>
                  </a:ext>
                </a:extLst>
              </a:tr>
              <a:tr h="4973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Business Overview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Customized consulting and practice-oriented programs through job camps and job fairs are provided to strengthen employment capabilities and support effective job searching.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87168"/>
                  </a:ext>
                </a:extLst>
              </a:tr>
              <a:tr h="2512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Project Period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2026. 02.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Number of Educators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100346"/>
                  </a:ext>
                </a:extLst>
              </a:tr>
              <a:tr h="15000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Contents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⦁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Participation in job camp and customized consulting
⦁ Participation in job fairs and company networking
⦁ Providing practical practice and interview for the recruitment process
⦁ Provide successful employment strategies and feedback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198427"/>
                  </a:ext>
                </a:extLst>
              </a:tr>
              <a:tr h="5009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Procedure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Participation in employment support programs &gt; on-the-job experience practice &gt; establishment of employment strategies and provision of feedback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891472"/>
                  </a:ext>
                </a:extLst>
              </a:tr>
            </a:tbl>
          </a:graphicData>
        </a:graphic>
      </p:graphicFrame>
      <p:sp>
        <p:nvSpPr>
          <p:cNvPr id="7" name="TextBox 3">
            <a:extLst>
              <a:ext uri="{FF2B5EF4-FFF2-40B4-BE49-F238E27FC236}">
                <a16:creationId xmlns:a16="http://schemas.microsoft.com/office/drawing/2014/main" id="{3E0AF692-DC80-480A-B45A-0132B17C5330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sz="1700" b="1" i="0" u="none" strike="noStrike" dirty="0">
                <a:solidFill>
                  <a:srgbClr val="000000"/>
                </a:solidFill>
                <a:latin typeface="+mn-ea"/>
              </a:rPr>
              <a:t>PART 2. </a:t>
            </a: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Advanced Program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CF55838-EE55-407C-BD50-109E667F0A19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5">
            <a:extLst>
              <a:ext uri="{FF2B5EF4-FFF2-40B4-BE49-F238E27FC236}">
                <a16:creationId xmlns:a16="http://schemas.microsoft.com/office/drawing/2014/main" id="{F4A57C38-539A-449B-A49D-07BAF01146E1}"/>
              </a:ext>
            </a:extLst>
          </p:cNvPr>
          <p:cNvSpPr txBox="1"/>
          <p:nvPr/>
        </p:nvSpPr>
        <p:spPr>
          <a:xfrm>
            <a:off x="4604254" y="8568791"/>
            <a:ext cx="1524000" cy="228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1300" b="0" i="0" u="none" strike="noStrike" dirty="0" err="1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Woosong</a:t>
            </a:r>
            <a:r>
              <a:rPr lang="en-US" sz="1300" b="0" i="0" u="none" strike="noStrike" dirty="0">
                <a:solidFill>
                  <a:srgbClr val="003300">
                    <a:alpha val="16078"/>
                  </a:srgbClr>
                </a:solidFill>
                <a:latin typeface="Pretendard Regular"/>
              </a:rPr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41687197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85EB9388-DD4B-4D69-B3CC-5599D9368D88}"/>
              </a:ext>
            </a:extLst>
          </p:cNvPr>
          <p:cNvSpPr/>
          <p:nvPr/>
        </p:nvSpPr>
        <p:spPr>
          <a:xfrm>
            <a:off x="0" y="0"/>
            <a:ext cx="1111250" cy="900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145EA5E-806A-4D96-A1C9-0FD8F7C6F20B}"/>
              </a:ext>
            </a:extLst>
          </p:cNvPr>
          <p:cNvSpPr/>
          <p:nvPr/>
        </p:nvSpPr>
        <p:spPr>
          <a:xfrm rot="16200000" flipH="1">
            <a:off x="-1664430" y="5830030"/>
            <a:ext cx="51924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9600"/>
              </a:lnSpc>
            </a:pPr>
            <a:r>
              <a:rPr lang="en-US" altLang="ko-KR" sz="4000" b="1" dirty="0">
                <a:solidFill>
                  <a:schemeClr val="bg1"/>
                </a:solidFill>
                <a:latin typeface="+mn-ea"/>
              </a:rPr>
              <a:t>K-WORK User Guide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602A11-371F-4021-8049-F806A67C6DDD}"/>
              </a:ext>
            </a:extLst>
          </p:cNvPr>
          <p:cNvSpPr txBox="1"/>
          <p:nvPr/>
        </p:nvSpPr>
        <p:spPr>
          <a:xfrm>
            <a:off x="3740152" y="6178550"/>
            <a:ext cx="4038596" cy="9080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/>
            <a:r>
              <a:rPr lang="en-US" altLang="ko-KR" sz="2000" b="1" dirty="0">
                <a:solidFill>
                  <a:srgbClr val="000000"/>
                </a:solidFill>
                <a:latin typeface="+mn-ea"/>
              </a:rPr>
              <a:t>K-WORK
Membership </a:t>
            </a:r>
          </a:p>
          <a:p>
            <a:pPr lvl="0"/>
            <a:r>
              <a:rPr lang="en-US" altLang="ko-KR" sz="2000" b="1" dirty="0">
                <a:solidFill>
                  <a:srgbClr val="000000"/>
                </a:solidFill>
                <a:latin typeface="+mn-ea"/>
              </a:rPr>
              <a:t>Registration Guide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073009A4-59FB-41FA-9C56-1033AFABD323}"/>
              </a:ext>
            </a:extLst>
          </p:cNvPr>
          <p:cNvCxnSpPr>
            <a:cxnSpLocks/>
          </p:cNvCxnSpPr>
          <p:nvPr/>
        </p:nvCxnSpPr>
        <p:spPr>
          <a:xfrm>
            <a:off x="3549650" y="5721350"/>
            <a:ext cx="0" cy="136525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3852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설명선: 선 39">
            <a:extLst>
              <a:ext uri="{FF2B5EF4-FFF2-40B4-BE49-F238E27FC236}">
                <a16:creationId xmlns:a16="http://schemas.microsoft.com/office/drawing/2014/main" id="{7C1ECE33-7C00-4EE6-80F0-EF9708AC6F1C}"/>
              </a:ext>
            </a:extLst>
          </p:cNvPr>
          <p:cNvSpPr/>
          <p:nvPr/>
        </p:nvSpPr>
        <p:spPr>
          <a:xfrm>
            <a:off x="2091609" y="5618459"/>
            <a:ext cx="3533262" cy="2430766"/>
          </a:xfrm>
          <a:prstGeom prst="borderCallout1">
            <a:avLst>
              <a:gd name="adj1" fmla="val 29931"/>
              <a:gd name="adj2" fmla="val 228"/>
              <a:gd name="adj3" fmla="val -27603"/>
              <a:gd name="adj4" fmla="val -20757"/>
            </a:avLst>
          </a:prstGeom>
          <a:noFill/>
          <a:ln w="38100">
            <a:solidFill>
              <a:srgbClr val="1F49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7DAB521-924D-44E8-9878-597542A18166}"/>
              </a:ext>
            </a:extLst>
          </p:cNvPr>
          <p:cNvSpPr/>
          <p:nvPr/>
        </p:nvSpPr>
        <p:spPr>
          <a:xfrm>
            <a:off x="765515" y="1684747"/>
            <a:ext cx="4551186" cy="3624843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EB9E77A2-4AAE-4889-8DB1-ED959E7FB8AA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K-WORK User Guide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406C74E8-C945-4BC5-B2FB-2DED3029DDE2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>
            <a:extLst>
              <a:ext uri="{FF2B5EF4-FFF2-40B4-BE49-F238E27FC236}">
                <a16:creationId xmlns:a16="http://schemas.microsoft.com/office/drawing/2014/main" id="{D8923C9B-99B9-4734-872A-87C5868B11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320" r="10641"/>
          <a:stretch/>
        </p:blipFill>
        <p:spPr>
          <a:xfrm>
            <a:off x="858263" y="1771687"/>
            <a:ext cx="4383032" cy="3543359"/>
          </a:xfrm>
          <a:prstGeom prst="rect">
            <a:avLst/>
          </a:prstGeom>
        </p:spPr>
      </p:pic>
      <p:sp>
        <p:nvSpPr>
          <p:cNvPr id="18" name="타원 17">
            <a:extLst>
              <a:ext uri="{FF2B5EF4-FFF2-40B4-BE49-F238E27FC236}">
                <a16:creationId xmlns:a16="http://schemas.microsoft.com/office/drawing/2014/main" id="{B869D9AC-1DCD-4A69-B33C-F80A665AA734}"/>
              </a:ext>
            </a:extLst>
          </p:cNvPr>
          <p:cNvSpPr/>
          <p:nvPr/>
        </p:nvSpPr>
        <p:spPr>
          <a:xfrm>
            <a:off x="330200" y="1133813"/>
            <a:ext cx="323850" cy="323850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순서도: 대체 처리 20">
            <a:extLst>
              <a:ext uri="{FF2B5EF4-FFF2-40B4-BE49-F238E27FC236}">
                <a16:creationId xmlns:a16="http://schemas.microsoft.com/office/drawing/2014/main" id="{C8CA1D56-3690-4E38-806F-1E5BBC13850A}"/>
              </a:ext>
            </a:extLst>
          </p:cNvPr>
          <p:cNvSpPr/>
          <p:nvPr/>
        </p:nvSpPr>
        <p:spPr>
          <a:xfrm>
            <a:off x="734040" y="1140996"/>
            <a:ext cx="3124200" cy="323765"/>
          </a:xfrm>
          <a:prstGeom prst="flowChartAlternateProcess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3E7750-52DE-4BB4-A441-5766533F43F2}"/>
              </a:ext>
            </a:extLst>
          </p:cNvPr>
          <p:cNvSpPr txBox="1"/>
          <p:nvPr/>
        </p:nvSpPr>
        <p:spPr>
          <a:xfrm>
            <a:off x="817089" y="1148990"/>
            <a:ext cx="2549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Register and log in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44462-043C-4DBA-8BF4-7F3A2AC95CC1}"/>
              </a:ext>
            </a:extLst>
          </p:cNvPr>
          <p:cNvSpPr txBox="1"/>
          <p:nvPr/>
        </p:nvSpPr>
        <p:spPr>
          <a:xfrm>
            <a:off x="354106" y="114185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</a:rPr>
              <a:t>1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8CFD46A5-5A94-43EB-8B84-8317FAD842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0889" y="3105064"/>
            <a:ext cx="1042500" cy="1989145"/>
          </a:xfrm>
          <a:prstGeom prst="rect">
            <a:avLst/>
          </a:prstGeom>
          <a:ln w="22225">
            <a:solidFill>
              <a:srgbClr val="1F497D"/>
            </a:solidFill>
          </a:ln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5AAA16E4-0654-4A08-92A2-DA945FE1DF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9122" y="3103994"/>
            <a:ext cx="1042500" cy="1989145"/>
          </a:xfrm>
          <a:prstGeom prst="rect">
            <a:avLst/>
          </a:prstGeom>
          <a:ln w="22225">
            <a:solidFill>
              <a:srgbClr val="1F497D"/>
            </a:solidFill>
          </a:ln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1458E4CA-598E-4406-BA4B-DED84B2AA4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9480" y="3822758"/>
            <a:ext cx="1821450" cy="1270381"/>
          </a:xfrm>
          <a:prstGeom prst="rect">
            <a:avLst/>
          </a:prstGeom>
          <a:ln w="12700">
            <a:solidFill>
              <a:srgbClr val="1F497D"/>
            </a:solidFill>
          </a:ln>
        </p:spPr>
      </p:pic>
      <p:sp>
        <p:nvSpPr>
          <p:cNvPr id="24" name="타원 23">
            <a:extLst>
              <a:ext uri="{FF2B5EF4-FFF2-40B4-BE49-F238E27FC236}">
                <a16:creationId xmlns:a16="http://schemas.microsoft.com/office/drawing/2014/main" id="{79220C14-36BD-410C-BE4F-F09F8E3AF7DC}"/>
              </a:ext>
            </a:extLst>
          </p:cNvPr>
          <p:cNvSpPr/>
          <p:nvPr/>
        </p:nvSpPr>
        <p:spPr>
          <a:xfrm>
            <a:off x="4864547" y="1712147"/>
            <a:ext cx="142307" cy="13719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+mj-ea"/>
                <a:ea typeface="+mj-ea"/>
              </a:rPr>
              <a:t>1</a:t>
            </a:r>
            <a:endParaRPr lang="ko-KR" altLang="en-US" sz="600" dirty="0">
              <a:latin typeface="+mj-ea"/>
              <a:ea typeface="+mj-ea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A166714-2EAF-4FFA-A701-43C2DAF945E8}"/>
              </a:ext>
            </a:extLst>
          </p:cNvPr>
          <p:cNvSpPr txBox="1"/>
          <p:nvPr/>
        </p:nvSpPr>
        <p:spPr>
          <a:xfrm>
            <a:off x="2198195" y="5825224"/>
            <a:ext cx="12939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1600" b="1" dirty="0">
                <a:latin typeface="+mj-ea"/>
                <a:ea typeface="+mj-ea"/>
              </a:rPr>
              <a:t>Register</a:t>
            </a:r>
            <a:endParaRPr lang="ko-KR" altLang="en-US" sz="1600" b="1" dirty="0">
              <a:latin typeface="+mj-ea"/>
              <a:ea typeface="+mj-ea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C560794-63FF-4539-967C-4207FAB838BE}"/>
              </a:ext>
            </a:extLst>
          </p:cNvPr>
          <p:cNvSpPr txBox="1"/>
          <p:nvPr/>
        </p:nvSpPr>
        <p:spPr>
          <a:xfrm>
            <a:off x="2268700" y="6227147"/>
            <a:ext cx="336072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Both"/>
            </a:pPr>
            <a:r>
              <a:rPr lang="en-US" altLang="ko-KR" sz="1200" dirty="0">
                <a:latin typeface="+mn-ea"/>
              </a:rPr>
              <a:t>Click [Sign up] and then click *Individual Membership Registration* </a:t>
            </a:r>
          </a:p>
          <a:p>
            <a:pPr marL="228600" indent="-228600">
              <a:buAutoNum type="arabicParenBoth"/>
            </a:pPr>
            <a:r>
              <a:rPr lang="en-US" altLang="ko-KR" sz="1200" dirty="0">
                <a:latin typeface="+mn-ea"/>
              </a:rPr>
              <a:t>Click Identity Verification and proceed with mobile phone identity verification (mobile phone with your name is required)
Identity verification through PASS</a:t>
            </a:r>
            <a:endParaRPr lang="en-US" altLang="ko-KR" sz="900" dirty="0">
              <a:latin typeface="+mn-ea"/>
            </a:endParaRPr>
          </a:p>
        </p:txBody>
      </p:sp>
      <p:pic>
        <p:nvPicPr>
          <p:cNvPr id="55" name="그림 54">
            <a:extLst>
              <a:ext uri="{FF2B5EF4-FFF2-40B4-BE49-F238E27FC236}">
                <a16:creationId xmlns:a16="http://schemas.microsoft.com/office/drawing/2014/main" id="{E51B8B59-1109-48AC-896B-6F4AE3CAA5B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1" y="7689734"/>
            <a:ext cx="1021347" cy="1021347"/>
          </a:xfrm>
          <a:prstGeom prst="rect">
            <a:avLst/>
          </a:prstGeom>
        </p:spPr>
      </p:pic>
      <p:sp>
        <p:nvSpPr>
          <p:cNvPr id="61" name="직사각형 60">
            <a:extLst>
              <a:ext uri="{FF2B5EF4-FFF2-40B4-BE49-F238E27FC236}">
                <a16:creationId xmlns:a16="http://schemas.microsoft.com/office/drawing/2014/main" id="{327E0437-902D-4FA5-818A-BC6AE99D578B}"/>
              </a:ext>
            </a:extLst>
          </p:cNvPr>
          <p:cNvSpPr/>
          <p:nvPr/>
        </p:nvSpPr>
        <p:spPr>
          <a:xfrm>
            <a:off x="4478501" y="1816089"/>
            <a:ext cx="457200" cy="1049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C0CBA115-01BA-43A0-8F72-67FCC581FBCD}"/>
              </a:ext>
            </a:extLst>
          </p:cNvPr>
          <p:cNvSpPr/>
          <p:nvPr/>
        </p:nvSpPr>
        <p:spPr>
          <a:xfrm>
            <a:off x="1551419" y="4823330"/>
            <a:ext cx="717281" cy="19691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F0115AEE-9862-4D04-A970-238053E3D280}"/>
              </a:ext>
            </a:extLst>
          </p:cNvPr>
          <p:cNvSpPr/>
          <p:nvPr/>
        </p:nvSpPr>
        <p:spPr>
          <a:xfrm>
            <a:off x="2201353" y="4740315"/>
            <a:ext cx="142914" cy="14642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+mn-ea"/>
              </a:rPr>
              <a:t>2</a:t>
            </a:r>
            <a:endParaRPr lang="ko-KR" altLang="en-US" sz="600" dirty="0">
              <a:latin typeface="+mn-ea"/>
            </a:endParaRPr>
          </a:p>
        </p:txBody>
      </p: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id="{67C18B7A-7157-47D5-8B52-22DCD6901DB8}"/>
              </a:ext>
            </a:extLst>
          </p:cNvPr>
          <p:cNvCxnSpPr>
            <a:cxnSpLocks/>
            <a:stCxn id="33" idx="7"/>
          </p:cNvCxnSpPr>
          <p:nvPr/>
        </p:nvCxnSpPr>
        <p:spPr>
          <a:xfrm flipV="1">
            <a:off x="2323338" y="3883614"/>
            <a:ext cx="708453" cy="878144"/>
          </a:xfrm>
          <a:prstGeom prst="straightConnector1">
            <a:avLst/>
          </a:prstGeom>
          <a:ln w="22225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9185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F2C8B1A7-57A4-4869-93FF-C8D24E23E16C}"/>
              </a:ext>
            </a:extLst>
          </p:cNvPr>
          <p:cNvSpPr/>
          <p:nvPr/>
        </p:nvSpPr>
        <p:spPr>
          <a:xfrm>
            <a:off x="762447" y="1648084"/>
            <a:ext cx="4876800" cy="3786353"/>
          </a:xfrm>
          <a:prstGeom prst="rect">
            <a:avLst/>
          </a:prstGeom>
          <a:solidFill>
            <a:srgbClr val="1F497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설명선: 선 7">
            <a:extLst>
              <a:ext uri="{FF2B5EF4-FFF2-40B4-BE49-F238E27FC236}">
                <a16:creationId xmlns:a16="http://schemas.microsoft.com/office/drawing/2014/main" id="{CBC948F0-049C-4252-A4C6-9594036C1B73}"/>
              </a:ext>
            </a:extLst>
          </p:cNvPr>
          <p:cNvSpPr/>
          <p:nvPr/>
        </p:nvSpPr>
        <p:spPr>
          <a:xfrm>
            <a:off x="2022588" y="5718493"/>
            <a:ext cx="3808330" cy="2785084"/>
          </a:xfrm>
          <a:prstGeom prst="borderCallout1">
            <a:avLst>
              <a:gd name="adj1" fmla="val 29931"/>
              <a:gd name="adj2" fmla="val 228"/>
              <a:gd name="adj3" fmla="val -11875"/>
              <a:gd name="adj4" fmla="val -21665"/>
            </a:avLst>
          </a:prstGeom>
          <a:noFill/>
          <a:ln w="38100">
            <a:solidFill>
              <a:srgbClr val="1F49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711A74C8-BDF9-40E6-9ACE-379AB10D647D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타원 2">
            <a:extLst>
              <a:ext uri="{FF2B5EF4-FFF2-40B4-BE49-F238E27FC236}">
                <a16:creationId xmlns:a16="http://schemas.microsoft.com/office/drawing/2014/main" id="{E4C49BD7-8F3F-46EB-9FBC-5A619390D0CE}"/>
              </a:ext>
            </a:extLst>
          </p:cNvPr>
          <p:cNvSpPr/>
          <p:nvPr/>
        </p:nvSpPr>
        <p:spPr>
          <a:xfrm>
            <a:off x="333914" y="1134349"/>
            <a:ext cx="323850" cy="323850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4" name="순서도: 대체 처리 3">
            <a:extLst>
              <a:ext uri="{FF2B5EF4-FFF2-40B4-BE49-F238E27FC236}">
                <a16:creationId xmlns:a16="http://schemas.microsoft.com/office/drawing/2014/main" id="{69148E40-0FD7-4794-891B-6D6C2DFD44F7}"/>
              </a:ext>
            </a:extLst>
          </p:cNvPr>
          <p:cNvSpPr/>
          <p:nvPr/>
        </p:nvSpPr>
        <p:spPr>
          <a:xfrm>
            <a:off x="734039" y="1140996"/>
            <a:ext cx="5235090" cy="323765"/>
          </a:xfrm>
          <a:prstGeom prst="flowChartAlternateProcess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392E14-C13C-4549-B644-E740F273D8C1}"/>
              </a:ext>
            </a:extLst>
          </p:cNvPr>
          <p:cNvSpPr txBox="1"/>
          <p:nvPr/>
        </p:nvSpPr>
        <p:spPr>
          <a:xfrm>
            <a:off x="737753" y="1146863"/>
            <a:ext cx="5235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Enter member information_ Required basic information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290ACD5-D8BB-435A-94D1-4BBCC9A930B6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altLang="ko-KR" sz="1700" b="1" dirty="0">
                <a:solidFill>
                  <a:srgbClr val="000000"/>
                </a:solidFill>
                <a:latin typeface="+mn-ea"/>
              </a:rPr>
              <a:t>K-WORK User Guide</a:t>
            </a:r>
            <a:endParaRPr lang="ko-KR" sz="1700" b="1" i="0" u="none" strike="noStrike" dirty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3D8CE6A-E37D-41C3-A6C2-D95940D1E1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322" y="1769966"/>
            <a:ext cx="4591050" cy="3664471"/>
          </a:xfrm>
          <a:prstGeom prst="rect">
            <a:avLst/>
          </a:prstGeom>
          <a:ln w="28575"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43E3A8-B2E0-4FD5-80D3-142E5656AC42}"/>
              </a:ext>
            </a:extLst>
          </p:cNvPr>
          <p:cNvSpPr txBox="1"/>
          <p:nvPr/>
        </p:nvSpPr>
        <p:spPr>
          <a:xfrm>
            <a:off x="2103520" y="6164088"/>
            <a:ext cx="3808330" cy="1843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+mj-ea"/>
              <a:buAutoNum type="circleNumDbPlain"/>
            </a:pPr>
            <a:r>
              <a:rPr lang="en-US" altLang="ko-KR" sz="1200" dirty="0">
                <a:latin typeface="+mj-ea"/>
                <a:ea typeface="+mj-ea"/>
              </a:rPr>
              <a:t>The mobile phone number name entered during identity verification is automatically entered
ID input and duplicate check
Enter and confirm password (8~20 digits of numbers, letters, special characters (!@#) combination)
Enter your email address and address in Korea</a:t>
            </a:r>
          </a:p>
        </p:txBody>
      </p:sp>
    </p:spTree>
    <p:extLst>
      <p:ext uri="{BB962C8B-B14F-4D97-AF65-F5344CB8AC3E}">
        <p14:creationId xmlns:p14="http://schemas.microsoft.com/office/powerpoint/2010/main" val="1111189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설명선: 선 24">
            <a:extLst>
              <a:ext uri="{FF2B5EF4-FFF2-40B4-BE49-F238E27FC236}">
                <a16:creationId xmlns:a16="http://schemas.microsoft.com/office/drawing/2014/main" id="{028333D5-E331-484B-948F-2D781D57C5B4}"/>
              </a:ext>
            </a:extLst>
          </p:cNvPr>
          <p:cNvSpPr/>
          <p:nvPr/>
        </p:nvSpPr>
        <p:spPr>
          <a:xfrm>
            <a:off x="4541187" y="6118233"/>
            <a:ext cx="1643728" cy="2065839"/>
          </a:xfrm>
          <a:prstGeom prst="borderCallout1">
            <a:avLst>
              <a:gd name="adj1" fmla="val 12028"/>
              <a:gd name="adj2" fmla="val -821"/>
              <a:gd name="adj3" fmla="val -2159"/>
              <a:gd name="adj4" fmla="val -14821"/>
            </a:avLst>
          </a:prstGeom>
          <a:noFill/>
          <a:ln>
            <a:solidFill>
              <a:srgbClr val="1F49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4AB1D0C-4C25-4B1E-80B3-123DE820C75A}"/>
              </a:ext>
            </a:extLst>
          </p:cNvPr>
          <p:cNvSpPr/>
          <p:nvPr/>
        </p:nvSpPr>
        <p:spPr>
          <a:xfrm>
            <a:off x="494816" y="5942465"/>
            <a:ext cx="4046371" cy="2806469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EC0B4947-8086-4D50-948A-E15E29C8D8C1}"/>
              </a:ext>
            </a:extLst>
          </p:cNvPr>
          <p:cNvCxnSpPr>
            <a:cxnSpLocks/>
          </p:cNvCxnSpPr>
          <p:nvPr/>
        </p:nvCxnSpPr>
        <p:spPr>
          <a:xfrm>
            <a:off x="0" y="920750"/>
            <a:ext cx="6108700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타원 2">
            <a:extLst>
              <a:ext uri="{FF2B5EF4-FFF2-40B4-BE49-F238E27FC236}">
                <a16:creationId xmlns:a16="http://schemas.microsoft.com/office/drawing/2014/main" id="{DA8C7A4C-6D85-408D-9540-10321DE01323}"/>
              </a:ext>
            </a:extLst>
          </p:cNvPr>
          <p:cNvSpPr/>
          <p:nvPr/>
        </p:nvSpPr>
        <p:spPr>
          <a:xfrm>
            <a:off x="330200" y="996950"/>
            <a:ext cx="323850" cy="323850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4" name="순서도: 대체 처리 3">
            <a:extLst>
              <a:ext uri="{FF2B5EF4-FFF2-40B4-BE49-F238E27FC236}">
                <a16:creationId xmlns:a16="http://schemas.microsoft.com/office/drawing/2014/main" id="{7F3D0FAE-9A61-4CEB-B772-8ED75F3FA408}"/>
              </a:ext>
            </a:extLst>
          </p:cNvPr>
          <p:cNvSpPr/>
          <p:nvPr/>
        </p:nvSpPr>
        <p:spPr>
          <a:xfrm>
            <a:off x="734040" y="1004133"/>
            <a:ext cx="3124200" cy="323765"/>
          </a:xfrm>
          <a:prstGeom prst="flowChartAlternateProcess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7B48D1-905C-4259-9EE2-333382E7BD46}"/>
              </a:ext>
            </a:extLst>
          </p:cNvPr>
          <p:cNvSpPr txBox="1"/>
          <p:nvPr/>
        </p:nvSpPr>
        <p:spPr>
          <a:xfrm>
            <a:off x="772010" y="1012487"/>
            <a:ext cx="2396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Register and log in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DF32B9E-465F-4BC0-818C-26B4BFE05019}"/>
              </a:ext>
            </a:extLst>
          </p:cNvPr>
          <p:cNvSpPr txBox="1"/>
          <p:nvPr/>
        </p:nvSpPr>
        <p:spPr>
          <a:xfrm>
            <a:off x="330200" y="508484"/>
            <a:ext cx="3295650" cy="304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en-US" altLang="ko-KR" sz="1700" dirty="0">
                <a:solidFill>
                  <a:srgbClr val="000000"/>
                </a:solidFill>
                <a:latin typeface="+mn-ea"/>
              </a:rPr>
              <a:t>K-WORK User Guide</a:t>
            </a:r>
            <a:endParaRPr lang="ko-KR" sz="1700" b="0" i="0" u="none" strike="noStrike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C5FFD4-135F-4B6F-8EEF-07CAFEC29F36}"/>
              </a:ext>
            </a:extLst>
          </p:cNvPr>
          <p:cNvSpPr txBox="1"/>
          <p:nvPr/>
        </p:nvSpPr>
        <p:spPr>
          <a:xfrm>
            <a:off x="387350" y="1387473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>
                <a:latin typeface="+mj-ea"/>
                <a:ea typeface="+mj-ea"/>
              </a:rPr>
              <a:t>Enter member </a:t>
            </a:r>
            <a:r>
              <a:rPr lang="en-US" altLang="ko-KR" sz="1200" dirty="0" err="1">
                <a:latin typeface="+mj-ea"/>
                <a:ea typeface="+mj-ea"/>
              </a:rPr>
              <a:t>information_Consent</a:t>
            </a:r>
            <a:r>
              <a:rPr lang="en-US" altLang="ko-KR" sz="1200" dirty="0">
                <a:latin typeface="+mj-ea"/>
                <a:ea typeface="+mj-ea"/>
              </a:rPr>
              <a:t> to receive information, </a:t>
            </a:r>
            <a:br>
              <a:rPr lang="en-US" altLang="ko-KR" sz="1200" dirty="0">
                <a:latin typeface="+mj-ea"/>
                <a:ea typeface="+mj-ea"/>
              </a:rPr>
            </a:br>
            <a:r>
              <a:rPr lang="en-US" altLang="ko-KR" sz="1200" dirty="0">
                <a:latin typeface="+mj-ea"/>
                <a:ea typeface="+mj-ea"/>
              </a:rPr>
              <a:t>provision of personal information, and agreement to terms of use</a:t>
            </a:r>
            <a:endParaRPr lang="ko-KR" altLang="en-US" sz="1200" dirty="0">
              <a:latin typeface="+mj-ea"/>
              <a:ea typeface="+mj-ea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4D2DF14-84EA-4EEF-9764-A3D8EE32A558}"/>
              </a:ext>
            </a:extLst>
          </p:cNvPr>
          <p:cNvGrpSpPr/>
          <p:nvPr/>
        </p:nvGrpSpPr>
        <p:grpSpPr>
          <a:xfrm>
            <a:off x="492125" y="1906399"/>
            <a:ext cx="2891810" cy="3609828"/>
            <a:chOff x="577850" y="1823505"/>
            <a:chExt cx="4343400" cy="5421839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629E77B-622D-42F8-99C3-46C9A44D7A66}"/>
                </a:ext>
              </a:extLst>
            </p:cNvPr>
            <p:cNvSpPr/>
            <p:nvPr/>
          </p:nvSpPr>
          <p:spPr>
            <a:xfrm>
              <a:off x="577850" y="1823505"/>
              <a:ext cx="4343400" cy="5421839"/>
            </a:xfrm>
            <a:prstGeom prst="rect">
              <a:avLst/>
            </a:prstGeom>
            <a:solidFill>
              <a:srgbClr val="1F497D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D298DBCB-6EA5-40E8-84FF-F8F125DDAEA6}"/>
                </a:ext>
              </a:extLst>
            </p:cNvPr>
            <p:cNvGrpSpPr/>
            <p:nvPr/>
          </p:nvGrpSpPr>
          <p:grpSpPr>
            <a:xfrm>
              <a:off x="682257" y="1932619"/>
              <a:ext cx="4134587" cy="5203610"/>
              <a:chOff x="666993" y="1919893"/>
              <a:chExt cx="4134587" cy="5203610"/>
            </a:xfrm>
          </p:grpSpPr>
          <p:pic>
            <p:nvPicPr>
              <p:cNvPr id="8" name="그림 7">
                <a:extLst>
                  <a:ext uri="{FF2B5EF4-FFF2-40B4-BE49-F238E27FC236}">
                    <a16:creationId xmlns:a16="http://schemas.microsoft.com/office/drawing/2014/main" id="{65550CAB-60F1-4B4F-BD23-8AB7B4CECF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66993" y="4815720"/>
                <a:ext cx="4134587" cy="2307783"/>
              </a:xfrm>
              <a:prstGeom prst="rect">
                <a:avLst/>
              </a:prstGeom>
            </p:spPr>
          </p:pic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98EAD404-004C-4B68-B304-C2E94265F5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6993" y="1919893"/>
                <a:ext cx="4134587" cy="2895827"/>
              </a:xfrm>
              <a:prstGeom prst="rect">
                <a:avLst/>
              </a:prstGeom>
            </p:spPr>
          </p:pic>
        </p:grp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C589CC8-321E-42B8-81EA-4E53852817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778" y="6028961"/>
            <a:ext cx="3884446" cy="263347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9CE0D4B-7860-4DF3-953A-A5AE21CB2986}"/>
              </a:ext>
            </a:extLst>
          </p:cNvPr>
          <p:cNvSpPr txBox="1"/>
          <p:nvPr/>
        </p:nvSpPr>
        <p:spPr>
          <a:xfrm>
            <a:off x="464386" y="5588874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>
                <a:latin typeface="+mj-ea"/>
                <a:ea typeface="+mj-ea"/>
              </a:rPr>
              <a:t>login</a:t>
            </a:r>
            <a:endParaRPr lang="ko-KR" altLang="en-US" sz="1200" dirty="0">
              <a:latin typeface="+mj-ea"/>
              <a:ea typeface="+mj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7F7199F-B933-4DC8-A257-C725D0470FCF}"/>
              </a:ext>
            </a:extLst>
          </p:cNvPr>
          <p:cNvSpPr/>
          <p:nvPr/>
        </p:nvSpPr>
        <p:spPr>
          <a:xfrm>
            <a:off x="1675600" y="5308335"/>
            <a:ext cx="492630" cy="1352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A15F3923-8DA5-401B-8A06-85578D531644}"/>
              </a:ext>
            </a:extLst>
          </p:cNvPr>
          <p:cNvSpPr/>
          <p:nvPr/>
        </p:nvSpPr>
        <p:spPr>
          <a:xfrm>
            <a:off x="2117426" y="5209336"/>
            <a:ext cx="132903" cy="13719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+mj-ea"/>
                <a:ea typeface="+mj-ea"/>
              </a:rPr>
              <a:t>3</a:t>
            </a:r>
            <a:endParaRPr lang="ko-KR" altLang="en-US" sz="600" dirty="0">
              <a:latin typeface="+mj-ea"/>
              <a:ea typeface="+mj-e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CF3227E-9B88-4682-8663-3F0083BA470A}"/>
              </a:ext>
            </a:extLst>
          </p:cNvPr>
          <p:cNvSpPr txBox="1"/>
          <p:nvPr/>
        </p:nvSpPr>
        <p:spPr>
          <a:xfrm>
            <a:off x="3580799" y="2088511"/>
            <a:ext cx="2527901" cy="3213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latin typeface="+mn-ea"/>
              </a:rPr>
              <a:t>(1) Consent to receive information (required)
 * Opt-in to receive emails
(2) Provision of personal information and agreement to terms of use {Required)
 * Matters concerning the collection and use of personal (credit) information
 * Matters concerning the inquiry of personal (credit) information
 * Matters concerning the provision of personal (industrial) information to third parties
 * Matters concerning the provision of credit information held by public institutions, etc.
(3) Click Complete Membership</a:t>
            </a:r>
          </a:p>
        </p:txBody>
      </p:sp>
      <p:sp>
        <p:nvSpPr>
          <p:cNvPr id="23" name="설명선: 선 22">
            <a:extLst>
              <a:ext uri="{FF2B5EF4-FFF2-40B4-BE49-F238E27FC236}">
                <a16:creationId xmlns:a16="http://schemas.microsoft.com/office/drawing/2014/main" id="{E90700EA-785B-4597-B7AA-21C33FED25F4}"/>
              </a:ext>
            </a:extLst>
          </p:cNvPr>
          <p:cNvSpPr/>
          <p:nvPr/>
        </p:nvSpPr>
        <p:spPr>
          <a:xfrm>
            <a:off x="3580799" y="2031163"/>
            <a:ext cx="2604115" cy="3277171"/>
          </a:xfrm>
          <a:prstGeom prst="borderCallout1">
            <a:avLst>
              <a:gd name="adj1" fmla="val 15805"/>
              <a:gd name="adj2" fmla="val -71"/>
              <a:gd name="adj3" fmla="val -4051"/>
              <a:gd name="adj4" fmla="val -8727"/>
            </a:avLst>
          </a:prstGeom>
          <a:noFill/>
          <a:ln>
            <a:solidFill>
              <a:srgbClr val="1F49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3FDDAAC-8666-41FB-9503-36F178D9D9BF}"/>
              </a:ext>
            </a:extLst>
          </p:cNvPr>
          <p:cNvSpPr txBox="1"/>
          <p:nvPr/>
        </p:nvSpPr>
        <p:spPr>
          <a:xfrm>
            <a:off x="4490088" y="6145620"/>
            <a:ext cx="1618612" cy="2011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50" dirty="0">
                <a:latin typeface="+mj-ea"/>
                <a:ea typeface="+mj-ea"/>
              </a:rPr>
              <a:t>(1) Place the cursor in the login at the top right and click Individual Member Login.
(2) Enter your ID/Secret Number/Name in the login window and click Log in</a:t>
            </a:r>
            <a:r>
              <a:rPr lang="en-US" altLang="ko-KR" sz="10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1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71601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85EB9388-DD4B-4D69-B3CC-5599D9368D88}"/>
              </a:ext>
            </a:extLst>
          </p:cNvPr>
          <p:cNvSpPr/>
          <p:nvPr/>
        </p:nvSpPr>
        <p:spPr>
          <a:xfrm>
            <a:off x="0" y="0"/>
            <a:ext cx="1111250" cy="900430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145EA5E-806A-4D96-A1C9-0FD8F7C6F20B}"/>
              </a:ext>
            </a:extLst>
          </p:cNvPr>
          <p:cNvSpPr/>
          <p:nvPr/>
        </p:nvSpPr>
        <p:spPr>
          <a:xfrm rot="16200000" flipH="1">
            <a:off x="-2441179" y="5193879"/>
            <a:ext cx="6627905" cy="781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 Introduction to </a:t>
            </a:r>
            <a:r>
              <a:rPr lang="en-US" altLang="ko-KR" sz="2800" b="1" dirty="0" err="1">
                <a:solidFill>
                  <a:schemeClr val="bg1"/>
                </a:solidFill>
                <a:latin typeface="+mn-ea"/>
              </a:rPr>
              <a:t>Woosong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 University </a:t>
            </a:r>
          </a:p>
          <a:p>
            <a:pPr algn="ctr">
              <a:lnSpc>
                <a:spcPct val="80000"/>
              </a:lnSpc>
            </a:pP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Employment Support Center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A69AA7-3E70-4EF2-A369-204366151CE7}"/>
              </a:ext>
            </a:extLst>
          </p:cNvPr>
          <p:cNvSpPr txBox="1"/>
          <p:nvPr/>
        </p:nvSpPr>
        <p:spPr>
          <a:xfrm>
            <a:off x="2727826" y="5610921"/>
            <a:ext cx="3625850" cy="97479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/>
            <a:r>
              <a:rPr lang="en-US" altLang="ko-KR" sz="2000" b="1" dirty="0">
                <a:solidFill>
                  <a:srgbClr val="000000"/>
                </a:solidFill>
                <a:latin typeface="+mn-ea"/>
              </a:rPr>
              <a:t>Employment </a:t>
            </a:r>
          </a:p>
          <a:p>
            <a:pPr lvl="0"/>
            <a:r>
              <a:rPr lang="en-US" altLang="ko-KR" sz="2000" b="1" dirty="0">
                <a:solidFill>
                  <a:srgbClr val="000000"/>
                </a:solidFill>
                <a:latin typeface="+mn-ea"/>
              </a:rPr>
              <a:t>Support Center 
Operation and Introduction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0B727004-C499-492D-B666-C7FAD5895609}"/>
              </a:ext>
            </a:extLst>
          </p:cNvPr>
          <p:cNvCxnSpPr>
            <a:cxnSpLocks/>
          </p:cNvCxnSpPr>
          <p:nvPr/>
        </p:nvCxnSpPr>
        <p:spPr>
          <a:xfrm>
            <a:off x="2559050" y="5220465"/>
            <a:ext cx="0" cy="1365250"/>
          </a:xfrm>
          <a:prstGeom prst="line">
            <a:avLst/>
          </a:prstGeom>
          <a:ln w="76200">
            <a:solidFill>
              <a:srgbClr val="66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0318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A669497B-A777-481F-A61C-BFB76BCDBE03}"/>
              </a:ext>
            </a:extLst>
          </p:cNvPr>
          <p:cNvSpPr/>
          <p:nvPr/>
        </p:nvSpPr>
        <p:spPr>
          <a:xfrm>
            <a:off x="196850" y="1225550"/>
            <a:ext cx="5943600" cy="7391400"/>
          </a:xfrm>
          <a:prstGeom prst="roundRect">
            <a:avLst>
              <a:gd name="adj" fmla="val 10337"/>
            </a:avLst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A00140-B669-413E-8A52-FA1E9383F9BC}"/>
              </a:ext>
            </a:extLst>
          </p:cNvPr>
          <p:cNvSpPr txBox="1"/>
          <p:nvPr/>
        </p:nvSpPr>
        <p:spPr>
          <a:xfrm>
            <a:off x="730250" y="1758950"/>
            <a:ext cx="4234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Operation of Employment Support Center</a:t>
            </a:r>
            <a:endParaRPr lang="ko-KR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9BD35D-6A2C-4063-B677-D6383F003056}"/>
              </a:ext>
            </a:extLst>
          </p:cNvPr>
          <p:cNvSpPr txBox="1"/>
          <p:nvPr/>
        </p:nvSpPr>
        <p:spPr>
          <a:xfrm>
            <a:off x="730678" y="2245240"/>
            <a:ext cx="51483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spc="40" dirty="0"/>
              <a:t>By analyzing individual characteristics, middle. Systematically support and operate various programs to set a long-term career management plan</a:t>
            </a:r>
            <a:endParaRPr lang="ko-KR" altLang="en-US" sz="1400" spc="4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561709-2188-4EF6-BA9D-B4D7AD5CF375}"/>
              </a:ext>
            </a:extLst>
          </p:cNvPr>
          <p:cNvSpPr txBox="1"/>
          <p:nvPr/>
        </p:nvSpPr>
        <p:spPr>
          <a:xfrm>
            <a:off x="730250" y="3064263"/>
            <a:ext cx="51483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spc="70" dirty="0"/>
              <a:t>We support you to recognize the rapidly changing job market trend through 1:1 consulting on career goal setting, and support you to develop competitive employment competencies by filming and monitoring the interview process through mock interviews.</a:t>
            </a:r>
            <a:endParaRPr lang="ko-KR" altLang="en-US" sz="1400" spc="7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AA5243-FCEA-4B57-911C-AD921E0198F1}"/>
              </a:ext>
            </a:extLst>
          </p:cNvPr>
          <p:cNvSpPr txBox="1"/>
          <p:nvPr/>
        </p:nvSpPr>
        <p:spPr>
          <a:xfrm>
            <a:off x="730250" y="4219966"/>
            <a:ext cx="49626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spc="40" dirty="0"/>
              <a:t>Providing various employment and job search information through the </a:t>
            </a:r>
            <a:r>
              <a:rPr lang="en-US" altLang="ko-KR" sz="1400" spc="40" dirty="0" err="1"/>
              <a:t>Soldream</a:t>
            </a:r>
            <a:r>
              <a:rPr lang="en-US" altLang="ko-KR" sz="1400" spc="40" dirty="0"/>
              <a:t> Plus website, operating a resource room where you can browse employment-related books and job information, and holding various job fairs</a:t>
            </a:r>
            <a:endParaRPr lang="ko-KR" altLang="en-US" sz="1400" spc="4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EF71DE91-91AB-4F2D-B714-E81D7B1C6F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724" y="3574725"/>
            <a:ext cx="4251231" cy="306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943053-467A-4211-8C03-1AFC60D74633}"/>
              </a:ext>
            </a:extLst>
          </p:cNvPr>
          <p:cNvSpPr txBox="1"/>
          <p:nvPr/>
        </p:nvSpPr>
        <p:spPr>
          <a:xfrm>
            <a:off x="730678" y="5414341"/>
            <a:ext cx="4691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/>
              <a:t>Career Support Center Step-by-Step Service</a:t>
            </a:r>
            <a:endParaRPr lang="ko-KR" altLang="en-US" b="1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ECFE3DB-57F0-4574-93A8-D52D358A2DDF}"/>
              </a:ext>
            </a:extLst>
          </p:cNvPr>
          <p:cNvSpPr/>
          <p:nvPr/>
        </p:nvSpPr>
        <p:spPr>
          <a:xfrm>
            <a:off x="-1" y="-1"/>
            <a:ext cx="6337300" cy="1010185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145EA5E-806A-4D96-A1C9-0FD8F7C6F20B}"/>
              </a:ext>
            </a:extLst>
          </p:cNvPr>
          <p:cNvSpPr/>
          <p:nvPr/>
        </p:nvSpPr>
        <p:spPr>
          <a:xfrm flipH="1">
            <a:off x="196849" y="82550"/>
            <a:ext cx="57912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96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Introduction to </a:t>
            </a:r>
            <a:r>
              <a:rPr lang="en-US" altLang="ko-KR" sz="2400" b="1" dirty="0" err="1">
                <a:solidFill>
                  <a:schemeClr val="bg1"/>
                </a:solidFill>
                <a:latin typeface="+mn-ea"/>
              </a:rPr>
              <a:t>Woosong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 University </a:t>
            </a:r>
          </a:p>
          <a:p>
            <a:pPr>
              <a:lnSpc>
                <a:spcPct val="996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Employment Support Center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74D213-CBD6-4471-8351-D905665F290C}"/>
              </a:ext>
            </a:extLst>
          </p:cNvPr>
          <p:cNvSpPr txBox="1"/>
          <p:nvPr/>
        </p:nvSpPr>
        <p:spPr>
          <a:xfrm>
            <a:off x="850234" y="5743966"/>
            <a:ext cx="4962653" cy="1755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400" spc="40" dirty="0"/>
              <a:t>1. Career Counseling
2. Job Application Clinic
3. Interview Clinic
4. Job search strategy and follow-up management</a:t>
            </a:r>
            <a:endParaRPr lang="ko-KR" altLang="en-US" sz="1400" spc="40" dirty="0"/>
          </a:p>
        </p:txBody>
      </p:sp>
    </p:spTree>
    <p:extLst>
      <p:ext uri="{BB962C8B-B14F-4D97-AF65-F5344CB8AC3E}">
        <p14:creationId xmlns:p14="http://schemas.microsoft.com/office/powerpoint/2010/main" val="42147716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>
            <a:extLst>
              <a:ext uri="{FF2B5EF4-FFF2-40B4-BE49-F238E27FC236}">
                <a16:creationId xmlns:a16="http://schemas.microsoft.com/office/drawing/2014/main" id="{5A1AEFDA-3D04-4DC5-868B-7148C2050076}"/>
              </a:ext>
            </a:extLst>
          </p:cNvPr>
          <p:cNvSpPr/>
          <p:nvPr/>
        </p:nvSpPr>
        <p:spPr>
          <a:xfrm rot="20436114">
            <a:off x="-2168577" y="4020575"/>
            <a:ext cx="11201376" cy="46482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00EF6BF5-AA5D-433E-95B2-88BD99D8C7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696" y="2985181"/>
            <a:ext cx="6887494" cy="33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3117" tIns="41558" rIns="83117" bIns="4155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636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2C230C6-8660-4365-B3EF-50E581DA9E26}"/>
              </a:ext>
            </a:extLst>
          </p:cNvPr>
          <p:cNvSpPr/>
          <p:nvPr/>
        </p:nvSpPr>
        <p:spPr>
          <a:xfrm>
            <a:off x="667118" y="5714862"/>
            <a:ext cx="50030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1"/>
            <a:r>
              <a:rPr lang="en-US" altLang="ko-KR" sz="2000" b="1" dirty="0">
                <a:latin typeface="+mj-ea"/>
                <a:ea typeface="+mj-ea"/>
              </a:rPr>
              <a:t>"Opening the door to your dream </a:t>
            </a:r>
            <a:r>
              <a:rPr lang="en-US" altLang="ko-KR" sz="2000" b="1" dirty="0">
                <a:solidFill>
                  <a:srgbClr val="0033CC"/>
                </a:solidFill>
                <a:latin typeface="+mj-ea"/>
                <a:ea typeface="+mj-ea"/>
              </a:rPr>
              <a:t>job in Korea</a:t>
            </a:r>
            <a:r>
              <a:rPr lang="en-US" altLang="ko-KR" sz="2000" b="1" dirty="0">
                <a:latin typeface="+mj-ea"/>
                <a:ea typeface="+mj-ea"/>
              </a:rPr>
              <a:t> — with </a:t>
            </a:r>
            <a:r>
              <a:rPr lang="en-US" altLang="ko-KR" sz="2000" b="1" dirty="0" err="1">
                <a:solidFill>
                  <a:srgbClr val="0033CC"/>
                </a:solidFill>
                <a:latin typeface="+mj-ea"/>
                <a:ea typeface="+mj-ea"/>
              </a:rPr>
              <a:t>Woosong</a:t>
            </a:r>
            <a:r>
              <a:rPr lang="en-US" altLang="ko-KR" sz="2000" b="1" dirty="0">
                <a:latin typeface="+mj-ea"/>
                <a:ea typeface="+mj-ea"/>
              </a:rPr>
              <a:t>."</a:t>
            </a:r>
            <a:endParaRPr lang="ko-KR" altLang="en-US" sz="818" b="1" kern="0" dirty="0">
              <a:latin typeface="+mj-ea"/>
              <a:ea typeface="+mj-ea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292CC477-D4FD-4B55-94D9-B86E1269CA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62" y="7016750"/>
            <a:ext cx="1022162" cy="102216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81A849D-2A75-4829-B83A-8D9425FDF3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508" y="7016750"/>
            <a:ext cx="1022162" cy="102216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F159A08-DFE3-45A7-BB58-DABE0626A9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648" y="7016749"/>
            <a:ext cx="1022163" cy="1022163"/>
          </a:xfrm>
          <a:prstGeom prst="rect">
            <a:avLst/>
          </a:prstGeom>
        </p:spPr>
      </p:pic>
      <p:grpSp>
        <p:nvGrpSpPr>
          <p:cNvPr id="23" name="그룹 22">
            <a:extLst>
              <a:ext uri="{FF2B5EF4-FFF2-40B4-BE49-F238E27FC236}">
                <a16:creationId xmlns:a16="http://schemas.microsoft.com/office/drawing/2014/main" id="{6A4F76FF-6125-46EA-B870-2AB483C238B5}"/>
              </a:ext>
            </a:extLst>
          </p:cNvPr>
          <p:cNvGrpSpPr/>
          <p:nvPr/>
        </p:nvGrpSpPr>
        <p:grpSpPr>
          <a:xfrm>
            <a:off x="542731" y="326025"/>
            <a:ext cx="5251838" cy="3414223"/>
            <a:chOff x="396284" y="777896"/>
            <a:chExt cx="6250579" cy="4036735"/>
          </a:xfrm>
        </p:grpSpPr>
        <p:pic>
          <p:nvPicPr>
            <p:cNvPr id="1025" name="_x226494648" descr="EMB00006d582c29">
              <a:extLst>
                <a:ext uri="{FF2B5EF4-FFF2-40B4-BE49-F238E27FC236}">
                  <a16:creationId xmlns:a16="http://schemas.microsoft.com/office/drawing/2014/main" id="{5D7C6B58-6624-48C6-ABAE-0245471BC7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463" y="4336794"/>
              <a:ext cx="6248400" cy="4778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D9302F7F-D9A0-4753-8271-937A31988C84}"/>
                </a:ext>
              </a:extLst>
            </p:cNvPr>
            <p:cNvGrpSpPr/>
            <p:nvPr/>
          </p:nvGrpSpPr>
          <p:grpSpPr>
            <a:xfrm>
              <a:off x="396284" y="777896"/>
              <a:ext cx="6248400" cy="3558898"/>
              <a:chOff x="593725" y="1065462"/>
              <a:chExt cx="5670551" cy="3558898"/>
            </a:xfrm>
          </p:grpSpPr>
          <p:pic>
            <p:nvPicPr>
              <p:cNvPr id="6" name="Picture 6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3725" y="1474760"/>
                <a:ext cx="5670551" cy="3149600"/>
              </a:xfrm>
              <a:prstGeom prst="rect">
                <a:avLst/>
              </a:prstGeom>
            </p:spPr>
          </p:pic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357892E4-949B-4C11-B31F-8748BFC47815}"/>
                  </a:ext>
                </a:extLst>
              </p:cNvPr>
              <p:cNvSpPr/>
              <p:nvPr/>
            </p:nvSpPr>
            <p:spPr>
              <a:xfrm>
                <a:off x="593725" y="1065462"/>
                <a:ext cx="5670550" cy="525260"/>
              </a:xfrm>
              <a:prstGeom prst="rect">
                <a:avLst/>
              </a:prstGeom>
              <a:solidFill>
                <a:srgbClr val="EBEB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36"/>
              </a:p>
            </p:txBody>
          </p:sp>
        </p:grpSp>
      </p:grpSp>
      <p:sp>
        <p:nvSpPr>
          <p:cNvPr id="7" name="TextBox 7"/>
          <p:cNvSpPr txBox="1"/>
          <p:nvPr/>
        </p:nvSpPr>
        <p:spPr>
          <a:xfrm>
            <a:off x="866354" y="491116"/>
            <a:ext cx="4430916" cy="499009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b="1" dirty="0">
                <a:latin typeface="+mj-ea"/>
                <a:ea typeface="+mj-ea"/>
              </a:rPr>
              <a:t>Location map of Woosung Global Employment Support Center</a:t>
            </a:r>
            <a:endParaRPr lang="ko-KR" altLang="en-US" sz="1636" b="1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2F00647-E12C-4FD2-ABC8-06FADA9219AD}"/>
              </a:ext>
            </a:extLst>
          </p:cNvPr>
          <p:cNvSpPr txBox="1"/>
          <p:nvPr/>
        </p:nvSpPr>
        <p:spPr>
          <a:xfrm>
            <a:off x="4650226" y="6595233"/>
            <a:ext cx="749365" cy="26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91" b="1" dirty="0"/>
              <a:t>K-WORK</a:t>
            </a:r>
            <a:endParaRPr lang="ko-KR" altLang="en-US" sz="1091" b="1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079732C-B981-4F1D-9F56-A17F53AD238E}"/>
              </a:ext>
            </a:extLst>
          </p:cNvPr>
          <p:cNvSpPr txBox="1"/>
          <p:nvPr/>
        </p:nvSpPr>
        <p:spPr>
          <a:xfrm>
            <a:off x="542141" y="8164655"/>
            <a:ext cx="54155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sz="1300" dirty="0" err="1">
                <a:latin typeface="+mj-ea"/>
                <a:ea typeface="+mj-ea"/>
              </a:rPr>
              <a:t>Woosong</a:t>
            </a:r>
            <a:r>
              <a:rPr lang="en-US" altLang="ko-KR" sz="1300" dirty="0">
                <a:latin typeface="+mj-ea"/>
                <a:ea typeface="+mj-ea"/>
              </a:rPr>
              <a:t> Global Employment Support Center</a:t>
            </a:r>
            <a:br>
              <a:rPr lang="en-US" altLang="ko-KR" dirty="0"/>
            </a:br>
            <a:r>
              <a:rPr lang="en-US" altLang="ko-KR" sz="1200" dirty="0">
                <a:latin typeface="+mj-ea"/>
                <a:ea typeface="+mj-ea"/>
              </a:rPr>
              <a:t>T. 042]630-9997 , 630-9680 F.042-630-9892</a:t>
            </a:r>
            <a:r>
              <a:rPr lang="ko-KR" altLang="en-US" sz="1200" dirty="0">
                <a:latin typeface="+mj-ea"/>
                <a:ea typeface="+mj-ea"/>
              </a:rPr>
              <a:t> </a:t>
            </a:r>
            <a:r>
              <a:rPr lang="en-US" altLang="ko-KR" sz="1200" dirty="0">
                <a:latin typeface="+mj-ea"/>
                <a:ea typeface="+mj-ea"/>
              </a:rPr>
              <a:t>E-mail : career@wsu.ac.kr</a:t>
            </a:r>
            <a:endParaRPr lang="ko-KR" altLang="en-US" sz="1200" dirty="0"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7D5548E-4B9E-466B-882E-967AC7A79A94}"/>
              </a:ext>
            </a:extLst>
          </p:cNvPr>
          <p:cNvGrpSpPr/>
          <p:nvPr/>
        </p:nvGrpSpPr>
        <p:grpSpPr>
          <a:xfrm>
            <a:off x="542141" y="3869758"/>
            <a:ext cx="5253018" cy="1785798"/>
            <a:chOff x="508934" y="3869758"/>
            <a:chExt cx="5253018" cy="1785798"/>
          </a:xfrm>
        </p:grpSpPr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8B73646C-4C20-4EC1-B614-348A5C3D089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934" y="3869758"/>
              <a:ext cx="2507316" cy="1785798"/>
            </a:xfrm>
            <a:prstGeom prst="rect">
              <a:avLst/>
            </a:prstGeom>
          </p:spPr>
        </p:pic>
        <p:pic>
          <p:nvPicPr>
            <p:cNvPr id="32" name="그림 31">
              <a:extLst>
                <a:ext uri="{FF2B5EF4-FFF2-40B4-BE49-F238E27FC236}">
                  <a16:creationId xmlns:a16="http://schemas.microsoft.com/office/drawing/2014/main" id="{51982AFB-9BE2-462B-ACCF-1603495A3A0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8650" y="3880106"/>
              <a:ext cx="2593302" cy="1763391"/>
            </a:xfrm>
            <a:prstGeom prst="rect">
              <a:avLst/>
            </a:prstGeom>
          </p:spPr>
        </p:pic>
      </p:grp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D3D9D6E8-3438-438B-8605-ED4464F9AAC1}"/>
              </a:ext>
            </a:extLst>
          </p:cNvPr>
          <p:cNvSpPr/>
          <p:nvPr/>
        </p:nvSpPr>
        <p:spPr>
          <a:xfrm>
            <a:off x="787326" y="6577047"/>
            <a:ext cx="1253018" cy="296571"/>
          </a:xfrm>
          <a:prstGeom prst="roundRect">
            <a:avLst>
              <a:gd name="adj" fmla="val 50000"/>
            </a:avLst>
          </a:prstGeom>
          <a:noFill/>
          <a:ln>
            <a:solidFill>
              <a:srgbClr val="1F49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6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2702D0A-60CE-4B3F-9875-7FCB87749DDE}"/>
              </a:ext>
            </a:extLst>
          </p:cNvPr>
          <p:cNvSpPr txBox="1"/>
          <p:nvPr/>
        </p:nvSpPr>
        <p:spPr>
          <a:xfrm>
            <a:off x="973818" y="6602222"/>
            <a:ext cx="8800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/>
              <a:t> </a:t>
            </a:r>
            <a:r>
              <a:rPr lang="en-US" altLang="ko-KR" sz="1000" b="1" dirty="0">
                <a:latin typeface="+mj-ea"/>
                <a:ea typeface="+mj-ea"/>
              </a:rPr>
              <a:t>Homepage</a:t>
            </a:r>
            <a:endParaRPr lang="ko-KR" altLang="en-US" sz="1000" b="1" dirty="0">
              <a:latin typeface="+mj-ea"/>
              <a:ea typeface="+mj-ea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3D829DE4-495F-4FB6-9A74-658911B9582B}"/>
              </a:ext>
            </a:extLst>
          </p:cNvPr>
          <p:cNvGrpSpPr/>
          <p:nvPr/>
        </p:nvGrpSpPr>
        <p:grpSpPr>
          <a:xfrm>
            <a:off x="2589618" y="6577047"/>
            <a:ext cx="1253018" cy="296571"/>
            <a:chOff x="7663563" y="7078092"/>
            <a:chExt cx="1253018" cy="296571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A94AA21-DB26-4EA2-A1F9-B83B6234A600}"/>
                </a:ext>
              </a:extLst>
            </p:cNvPr>
            <p:cNvSpPr txBox="1"/>
            <p:nvPr/>
          </p:nvSpPr>
          <p:spPr>
            <a:xfrm>
              <a:off x="7852053" y="7096277"/>
              <a:ext cx="876037" cy="2601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91" b="1" dirty="0" err="1"/>
                <a:t>SolDream</a:t>
              </a:r>
              <a:r>
                <a:rPr lang="en-US" altLang="ko-KR" sz="1091" b="1" dirty="0"/>
                <a:t>+</a:t>
              </a:r>
              <a:endParaRPr lang="ko-KR" altLang="en-US" sz="1091" b="1" dirty="0"/>
            </a:p>
          </p:txBody>
        </p:sp>
        <p:sp>
          <p:nvSpPr>
            <p:cNvPr id="39" name="사각형: 둥근 모서리 38">
              <a:extLst>
                <a:ext uri="{FF2B5EF4-FFF2-40B4-BE49-F238E27FC236}">
                  <a16:creationId xmlns:a16="http://schemas.microsoft.com/office/drawing/2014/main" id="{F1B9662D-DF85-4A26-ACF3-2BD022A8D139}"/>
                </a:ext>
              </a:extLst>
            </p:cNvPr>
            <p:cNvSpPr/>
            <p:nvPr/>
          </p:nvSpPr>
          <p:spPr>
            <a:xfrm>
              <a:off x="7663563" y="7078092"/>
              <a:ext cx="1253018" cy="296571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36" dirty="0"/>
            </a:p>
          </p:txBody>
        </p:sp>
      </p:grp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7D74E156-85E9-47C9-8F9B-8C4A948D5636}"/>
              </a:ext>
            </a:extLst>
          </p:cNvPr>
          <p:cNvSpPr/>
          <p:nvPr/>
        </p:nvSpPr>
        <p:spPr>
          <a:xfrm>
            <a:off x="4391910" y="6577047"/>
            <a:ext cx="1253018" cy="296571"/>
          </a:xfrm>
          <a:prstGeom prst="roundRect">
            <a:avLst>
              <a:gd name="adj" fmla="val 50000"/>
            </a:avLst>
          </a:prstGeom>
          <a:noFill/>
          <a:ln>
            <a:solidFill>
              <a:srgbClr val="1F49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6" dirty="0"/>
          </a:p>
        </p:txBody>
      </p: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824A13D0-DFEE-4A0C-A663-83C74DBC3CF0}"/>
              </a:ext>
            </a:extLst>
          </p:cNvPr>
          <p:cNvCxnSpPr>
            <a:cxnSpLocks/>
          </p:cNvCxnSpPr>
          <p:nvPr/>
        </p:nvCxnSpPr>
        <p:spPr>
          <a:xfrm flipH="1">
            <a:off x="2353272" y="6891007"/>
            <a:ext cx="1" cy="1273648"/>
          </a:xfrm>
          <a:prstGeom prst="line">
            <a:avLst/>
          </a:prstGeom>
          <a:ln w="762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B512BD7C-78A4-4CAC-BC15-FA7F25B24157}"/>
              </a:ext>
            </a:extLst>
          </p:cNvPr>
          <p:cNvCxnSpPr>
            <a:cxnSpLocks/>
          </p:cNvCxnSpPr>
          <p:nvPr/>
        </p:nvCxnSpPr>
        <p:spPr>
          <a:xfrm flipH="1">
            <a:off x="4154132" y="6891007"/>
            <a:ext cx="1" cy="1273648"/>
          </a:xfrm>
          <a:prstGeom prst="line">
            <a:avLst/>
          </a:prstGeom>
          <a:ln w="762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타원 2">
            <a:extLst>
              <a:ext uri="{FF2B5EF4-FFF2-40B4-BE49-F238E27FC236}">
                <a16:creationId xmlns:a16="http://schemas.microsoft.com/office/drawing/2014/main" id="{928E6D26-61A2-4095-ABCD-0F2C6B41A03F}"/>
              </a:ext>
            </a:extLst>
          </p:cNvPr>
          <p:cNvSpPr/>
          <p:nvPr/>
        </p:nvSpPr>
        <p:spPr>
          <a:xfrm>
            <a:off x="2697648" y="1987550"/>
            <a:ext cx="228600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2133</Words>
  <Application>Microsoft Office PowerPoint</Application>
  <PresentationFormat>사용자 지정</PresentationFormat>
  <Paragraphs>257</Paragraphs>
  <Slides>20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2" baseType="lpstr">
      <vt:lpstr>Calibri</vt:lpstr>
      <vt:lpstr>Arial</vt:lpstr>
      <vt:lpstr>맑은 고딕</vt:lpstr>
      <vt:lpstr>Pretendard Regular</vt:lpstr>
      <vt:lpstr>Heebo Light</vt:lpstr>
      <vt:lpstr>함초롬바탕</vt:lpstr>
      <vt:lpstr>에스코어 드림 4 Regular</vt:lpstr>
      <vt:lpstr>Montserrat</vt:lpstr>
      <vt:lpstr>HY헤드라인M</vt:lpstr>
      <vt:lpstr>Wingdings</vt:lpstr>
      <vt:lpstr>HY견고딕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Administrator</cp:lastModifiedBy>
  <cp:revision>102</cp:revision>
  <cp:lastPrinted>2025-05-02T08:53:36Z</cp:lastPrinted>
  <dcterms:created xsi:type="dcterms:W3CDTF">2006-08-16T00:00:00Z</dcterms:created>
  <dcterms:modified xsi:type="dcterms:W3CDTF">2025-05-13T00:47:25Z</dcterms:modified>
</cp:coreProperties>
</file>